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Ref idx="minor">
          <a:srgbClr val="FFFFFF"/>
        </a:fontRef>
        <a:srgbClr val="FFFFFF"/>
      </a:tcTxStyle>
      <a:tcStyle>
        <a:tcBdr>
          <a:left>
            <a:ln w="3175" cap="flat">
              <a:solidFill>
                <a:srgbClr val="FDF6DA"/>
              </a:solidFill>
              <a:prstDash val="solid"/>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3175"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3175" cap="flat">
              <a:solidFill>
                <a:srgbClr val="BDBBB3"/>
              </a:solidFill>
              <a:prstDash val="solid"/>
              <a:miter lim="400000"/>
            </a:ln>
          </a:top>
          <a:bottom>
            <a:ln w="3175" cap="flat">
              <a:solidFill>
                <a:srgbClr val="BDBBB3"/>
              </a:solidFill>
              <a:prstDash val="solid"/>
              <a:miter lim="400000"/>
            </a:ln>
          </a:bottom>
          <a:insideH>
            <a:ln w="3175"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b="def" i="def"/>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0" name="Shape 150"/>
          <p:cNvSpPr/>
          <p:nvPr>
            <p:ph type="sldImg"/>
          </p:nvPr>
        </p:nvSpPr>
        <p:spPr>
          <a:xfrm>
            <a:off x="1143000" y="685800"/>
            <a:ext cx="4572000" cy="3429000"/>
          </a:xfrm>
          <a:prstGeom prst="rect">
            <a:avLst/>
          </a:prstGeom>
        </p:spPr>
        <p:txBody>
          <a:bodyPr/>
          <a:lstStyle/>
          <a:p>
            <a:pPr/>
          </a:p>
        </p:txBody>
      </p:sp>
      <p:sp>
        <p:nvSpPr>
          <p:cNvPr id="151" name="Shape 15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marL="273326" indent="-273326">
              <a:spcBef>
                <a:spcPts val="1200"/>
              </a:spcBef>
              <a:buClr>
                <a:srgbClr val="BEBEBE"/>
              </a:buClr>
              <a:buSzPct val="125000"/>
              <a:buChar char="•"/>
            </a:pPr>
            <a:r>
              <a:t>The successive invasions by Germanic tribes seem to deal a death blow to Rome.</a:t>
            </a:r>
          </a:p>
          <a:p>
            <a:pPr marL="273326" indent="-273326">
              <a:spcBef>
                <a:spcPts val="1200"/>
              </a:spcBef>
              <a:buClr>
                <a:srgbClr val="BEBEBE"/>
              </a:buClr>
              <a:buSzPct val="125000"/>
              <a:buChar char="•"/>
            </a:pPr>
            <a:r>
              <a:t>But the Latin church revived the empire and becomes the eighth phase of Roman power.</a:t>
            </a:r>
          </a:p>
          <a:p>
            <a:pPr marL="273326" indent="-273326">
              <a:spcBef>
                <a:spcPts val="1200"/>
              </a:spcBef>
              <a:buClr>
                <a:srgbClr val="BEBEBE"/>
              </a:buClr>
              <a:buSzPct val="125000"/>
              <a:buChar char="•"/>
            </a:pPr>
            <a:r>
              <a:t>The kingdoms of Europe that rose out of the Roman Empire eventually acquiesced to the authority of the Roman church</a:t>
            </a:r>
          </a:p>
          <a:p>
            <a:pPr marL="273326" indent="-273326">
              <a:spcBef>
                <a:spcPts val="1200"/>
              </a:spcBef>
              <a:buClr>
                <a:srgbClr val="BEBEBE"/>
              </a:buClr>
              <a:buSzPct val="125000"/>
              <a:buChar char="•"/>
            </a:pPr>
            <a:r>
              <a:t>This alliance of church and state creates a beast unlike any other; it is revered by mankind and cannot be defeated by human means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spcBef>
                <a:spcPts val="1200"/>
              </a:spcBef>
            </a:pPr>
            <a:r>
              <a:t>NOTE: all quotes taken from LaGarde’s </a:t>
            </a:r>
            <a:r>
              <a:rPr i="1"/>
              <a:t>History of the Latin Church in the Middle Ages</a:t>
            </a:r>
          </a:p>
          <a:p>
            <a:pPr marL="273326" indent="-273326">
              <a:spcBef>
                <a:spcPts val="1200"/>
              </a:spcBef>
              <a:buClr>
                <a:srgbClr val="BEBEBE"/>
              </a:buClr>
              <a:buSzPct val="125000"/>
              <a:buChar char="•"/>
            </a:pPr>
            <a:r>
              <a:t>The council of Toulouse in 1119 ordered, “that (the heretics who reject the sacraments) be punished by the temporal power.”  – LaGarde, TLCITMA, p. 496</a:t>
            </a:r>
          </a:p>
          <a:p>
            <a:pPr marL="273326" indent="-273326">
              <a:spcBef>
                <a:spcPts val="1200"/>
              </a:spcBef>
              <a:buClr>
                <a:srgbClr val="BEBEBE"/>
              </a:buClr>
              <a:buSzPct val="125000"/>
              <a:buChar char="•"/>
            </a:pPr>
            <a:r>
              <a:t>The Lateran council of 1139, “condemned heretics to be, 'imprisoned by the Catholic princes,' and their goods confiscated.”  – LaGarde, TLCITMA, p. 496</a:t>
            </a:r>
          </a:p>
          <a:p>
            <a:pPr marL="273326" indent="-273326">
              <a:spcBef>
                <a:spcPts val="1200"/>
              </a:spcBef>
              <a:buClr>
                <a:srgbClr val="BEBEBE"/>
              </a:buClr>
              <a:buSzPct val="125000"/>
              <a:buChar char="•"/>
            </a:pPr>
            <a:r>
              <a:t>“...in the Lateran council [of 1179] Pope Alexander III again authorized princes to imprison heretics, and again submitted the goods of these men to confiscation.”  LaGarde, TLCITMA, p. 496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marL="273326" indent="-273326">
              <a:spcBef>
                <a:spcPts val="1200"/>
              </a:spcBef>
              <a:buClr>
                <a:srgbClr val="BEBEBE"/>
              </a:buClr>
              <a:buSzPct val="125000"/>
              <a:buChar char="•"/>
            </a:pPr>
            <a:r>
              <a:t>At the council of Verona in 1184, Pope Lucius III declares:  “Counts, barons, rectors, and consuls of cities or other places shall be ordered by the bishops to bind themselves by an oath to afford the church, whenever required to, a devoted and efficient cooperation, in all good faith, and according to their means.  If they refuse this cooperation, they will be deprived of their places, without compensation, and their lads will be put under an interdict.”</a:t>
            </a:r>
          </a:p>
          <a:p>
            <a:pPr lvl="1" marL="844826" indent="-273326">
              <a:spcBef>
                <a:spcPts val="1200"/>
              </a:spcBef>
              <a:buClr>
                <a:srgbClr val="BEBEBE"/>
              </a:buClr>
              <a:buSzPct val="125000"/>
              <a:buChar char="•"/>
            </a:pPr>
            <a:r>
              <a:t>Threatened nobles with the loss of status, lands, and wealth</a:t>
            </a:r>
          </a:p>
          <a:p>
            <a:pPr lvl="1" marL="844826" indent="-273326">
              <a:spcBef>
                <a:spcPts val="1200"/>
              </a:spcBef>
              <a:buClr>
                <a:srgbClr val="BEBEBE"/>
              </a:buClr>
              <a:buSzPct val="125000"/>
              <a:buChar char="•"/>
            </a:pPr>
            <a:r>
              <a:t>Why would such threats need to be made?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Shape 218"/>
          <p:cNvSpPr/>
          <p:nvPr>
            <p:ph type="sldImg"/>
          </p:nvPr>
        </p:nvSpPr>
        <p:spPr>
          <a:prstGeom prst="rect">
            <a:avLst/>
          </a:prstGeom>
        </p:spPr>
        <p:txBody>
          <a:bodyPr/>
          <a:lstStyle/>
          <a:p>
            <a:pPr/>
          </a:p>
        </p:txBody>
      </p:sp>
      <p:sp>
        <p:nvSpPr>
          <p:cNvPr id="219" name="Shape 219"/>
          <p:cNvSpPr/>
          <p:nvPr>
            <p:ph type="body" sz="quarter" idx="1"/>
          </p:nvPr>
        </p:nvSpPr>
        <p:spPr>
          <a:prstGeom prst="rect">
            <a:avLst/>
          </a:prstGeom>
        </p:spPr>
        <p:txBody>
          <a:bodyPr/>
          <a:lstStyle/>
          <a:p>
            <a:pPr>
              <a:spcBef>
                <a:spcPts val="1200"/>
              </a:spcBef>
            </a:pPr>
            <a:r>
              <a:t>THIS IS THE FOURTH LATERAN COUNCIL</a:t>
            </a:r>
          </a:p>
          <a:p>
            <a:pPr>
              <a:spcBef>
                <a:spcPts val="1200"/>
              </a:spcBef>
            </a:pPr>
            <a:r>
              <a:t>In the Lateran council of 1215, Innocent III ordered:  “The excommunicated prince [for his refusal to intervene against heretics] shall at the end of a year be denounced by the Sovereign Pontiff, who shall free his subjects from their oath of fidelity, and deliver his country to invasion of Catholics.” –  LaGarde,TLCITMA, p.  499</a:t>
            </a:r>
          </a:p>
          <a:p>
            <a:pPr>
              <a:spcBef>
                <a:spcPts val="1200"/>
              </a:spcBef>
            </a:pPr>
          </a:p>
          <a:p>
            <a:pPr>
              <a:spcBef>
                <a:spcPts val="1200"/>
              </a:spcBef>
            </a:pPr>
            <a:r>
              <a:t>NOTE: secular authorities inconsistently followed the orders of the church; so the papacy threatened excommunication for non-compliance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spcBef>
                <a:spcPts val="1200"/>
              </a:spcBef>
            </a:pPr>
            <a:r>
              <a:t>Verse 8, “All who dwell on the earth..”</a:t>
            </a:r>
          </a:p>
          <a:p>
            <a:pPr marL="273326" indent="-273326">
              <a:spcBef>
                <a:spcPts val="1200"/>
              </a:spcBef>
              <a:buClr>
                <a:srgbClr val="BEBEBE"/>
              </a:buClr>
              <a:buSzPct val="125000"/>
              <a:buChar char="•"/>
            </a:pPr>
            <a:r>
              <a:t>Distribution of the Catholic Church as of 2012</a:t>
            </a:r>
          </a:p>
          <a:p>
            <a:pPr marL="273326" indent="-273326">
              <a:spcBef>
                <a:spcPts val="1200"/>
              </a:spcBef>
              <a:buClr>
                <a:srgbClr val="BEBEBE"/>
              </a:buClr>
              <a:buSzPct val="125000"/>
              <a:buChar char="•"/>
            </a:pPr>
            <a:r>
              <a:t>Notice the bishoprics outside of Europe and when many of those were established: within 200 years of the Reformation</a:t>
            </a:r>
          </a:p>
          <a:p>
            <a:pPr marL="273326" indent="-273326">
              <a:spcBef>
                <a:spcPts val="1200"/>
              </a:spcBef>
              <a:buClr>
                <a:srgbClr val="BEBEBE"/>
              </a:buClr>
              <a:buSzPct val="125000"/>
              <a:buChar char="•"/>
            </a:pPr>
            <a:r>
              <a:t>Story about Long Vu (keep his name out of 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marL="273326" indent="-273326">
              <a:spcBef>
                <a:spcPts val="1200"/>
              </a:spcBef>
              <a:buClr>
                <a:srgbClr val="BEBEBE"/>
              </a:buClr>
              <a:buSzPct val="125000"/>
              <a:buChar char="•"/>
            </a:pPr>
            <a:r>
              <a:t>God’s record of the faithful</a:t>
            </a:r>
          </a:p>
          <a:p>
            <a:pPr marL="273326" indent="-273326">
              <a:spcBef>
                <a:spcPts val="1200"/>
              </a:spcBef>
              <a:buClr>
                <a:srgbClr val="BEBEBE"/>
              </a:buClr>
              <a:buSzPct val="125000"/>
              <a:buChar char="•"/>
            </a:pPr>
            <a:r>
              <a:t>First mentioned by Moses in Exodus 32:32</a:t>
            </a:r>
          </a:p>
          <a:p>
            <a:pPr marL="273326" indent="-273326">
              <a:spcBef>
                <a:spcPts val="1200"/>
              </a:spcBef>
              <a:buClr>
                <a:srgbClr val="BEBEBE"/>
              </a:buClr>
              <a:buSzPct val="125000"/>
              <a:buChar char="•"/>
            </a:pPr>
            <a:r>
              <a:t>Mentioned again in Daniel 12:1 (other places in between Moses and Daniel)</a:t>
            </a:r>
          </a:p>
          <a:p>
            <a:pPr marL="273326" indent="-273326">
              <a:spcBef>
                <a:spcPts val="1200"/>
              </a:spcBef>
              <a:buClr>
                <a:srgbClr val="BEBEBE"/>
              </a:buClr>
              <a:buSzPct val="125000"/>
              <a:buChar char="•"/>
            </a:pPr>
            <a:r>
              <a:t>Luke 10:20, “Nevertheless do not rejoice in this, that the spirits are subject to you, but rather rejoice because your names are written in heaven.”</a:t>
            </a:r>
          </a:p>
          <a:p>
            <a:pPr marL="273326" indent="-273326">
              <a:spcBef>
                <a:spcPts val="1200"/>
              </a:spcBef>
              <a:buClr>
                <a:srgbClr val="BEBEBE"/>
              </a:buClr>
              <a:buSzPct val="125000"/>
              <a:buChar char="•"/>
            </a:pPr>
            <a:r>
              <a:t>7 references in Revelation: 3:5, 13:8, 17:8, 20:12 and 15, 21:27, 22:19</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marL="273326" indent="-273326">
              <a:spcBef>
                <a:spcPts val="1200"/>
              </a:spcBef>
              <a:buClr>
                <a:srgbClr val="BEBEBE"/>
              </a:buClr>
              <a:buSzPct val="125000"/>
              <a:buChar char="•"/>
            </a:pPr>
            <a:r>
              <a:t>“…from the foundation of the world” - God’s foreordained plan of salvation</a:t>
            </a:r>
          </a:p>
          <a:p>
            <a:pPr marL="273326" indent="-273326">
              <a:spcBef>
                <a:spcPts val="1200"/>
              </a:spcBef>
              <a:buClr>
                <a:srgbClr val="BEBEBE"/>
              </a:buClr>
              <a:buSzPct val="125000"/>
              <a:buChar char="•"/>
            </a:pPr>
            <a:r>
              <a:t>1 Peter 1:19-20, “but with the precious blood of Christ, as of a lamb without blemish and without spot. [20] He indeed was foreordained before the foundation of the world, but was manifest in these last times for you,”</a:t>
            </a:r>
          </a:p>
          <a:p>
            <a:pPr marL="273326" indent="-273326">
              <a:spcBef>
                <a:spcPts val="1200"/>
              </a:spcBef>
              <a:buClr>
                <a:srgbClr val="BEBEBE"/>
              </a:buClr>
              <a:buSzPct val="125000"/>
              <a:buChar char="•"/>
            </a:pPr>
            <a:r>
              <a:t>2 Timothy 1:9-10, “who has saved us and called us with a holy calling, not according to our works, but according to His own purpose and grace which was given to us in Christ Jesus before time began, [10] but has now been revealed by the appearing of our Savior Jesus Christ, who has abolished death and brought life and immortality to light through the gospel,”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marL="273326" indent="-273326">
              <a:spcBef>
                <a:spcPts val="1200"/>
              </a:spcBef>
              <a:buClr>
                <a:srgbClr val="BEBEBE"/>
              </a:buClr>
              <a:buSzPct val="125000"/>
              <a:buChar char="•"/>
            </a:pPr>
            <a:r>
              <a:t>Echoes the message to the seven churches of Asia (see chapters 2-3)</a:t>
            </a:r>
          </a:p>
          <a:p>
            <a:pPr marL="273326" indent="-273326">
              <a:spcBef>
                <a:spcPts val="1200"/>
              </a:spcBef>
              <a:buClr>
                <a:srgbClr val="BEBEBE"/>
              </a:buClr>
              <a:buSzPct val="125000"/>
              <a:buChar char="•"/>
            </a:pPr>
            <a:r>
              <a:t>The church should be careful</a:t>
            </a:r>
          </a:p>
          <a:p>
            <a:pPr marL="273326" indent="-273326">
              <a:spcBef>
                <a:spcPts val="1200"/>
              </a:spcBef>
              <a:buClr>
                <a:srgbClr val="BEBEBE"/>
              </a:buClr>
              <a:buSzPct val="125000"/>
              <a:buChar char="•"/>
            </a:pPr>
            <a:r>
              <a:t>The beast is deceptive</a:t>
            </a:r>
          </a:p>
          <a:p>
            <a:pPr lvl="1" marL="844826" indent="-273326">
              <a:spcBef>
                <a:spcPts val="1200"/>
              </a:spcBef>
              <a:buClr>
                <a:srgbClr val="BEBEBE"/>
              </a:buClr>
              <a:buSzPct val="125000"/>
              <a:buChar char="•"/>
            </a:pPr>
            <a:r>
              <a:t>The world worships the beast as a god</a:t>
            </a:r>
          </a:p>
          <a:p>
            <a:pPr lvl="1" marL="844826" indent="-273326">
              <a:spcBef>
                <a:spcPts val="1200"/>
              </a:spcBef>
              <a:buClr>
                <a:srgbClr val="BEBEBE"/>
              </a:buClr>
              <a:buSzPct val="125000"/>
              <a:buChar char="•"/>
            </a:pPr>
            <a:r>
              <a:t>A second beast is coming to help the first — see verses 13-14</a:t>
            </a:r>
          </a:p>
          <a:p>
            <a:pPr lvl="1" marL="844826" indent="-273326">
              <a:spcBef>
                <a:spcPts val="1200"/>
              </a:spcBef>
              <a:buClr>
                <a:srgbClr val="BEBEBE"/>
              </a:buClr>
              <a:buSzPct val="125000"/>
              <a:buChar char="•"/>
            </a:pPr>
            <a:r>
              <a:t>The faithful can get carried away</a:t>
            </a:r>
          </a:p>
          <a:p>
            <a:pPr marL="273326" indent="-273326">
              <a:spcBef>
                <a:spcPts val="1200"/>
              </a:spcBef>
              <a:buClr>
                <a:srgbClr val="BEBEBE"/>
              </a:buClr>
              <a:buSzPct val="125000"/>
              <a:buChar char="•"/>
            </a:pPr>
            <a:r>
              <a:t>An invitation to repent — is anyone listening?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spcBef>
                <a:spcPts val="1200"/>
              </a:spcBef>
            </a:pPr>
            <a:r>
              <a:t>Verse 10, “He who leads into captivity shall go into captivity; he who kills with the sword must be killed with the sword.”</a:t>
            </a:r>
          </a:p>
          <a:p>
            <a:pPr marL="273326" indent="-273326">
              <a:spcBef>
                <a:spcPts val="1200"/>
              </a:spcBef>
              <a:buClr>
                <a:srgbClr val="BEBEBE"/>
              </a:buClr>
              <a:buSzPct val="125000"/>
              <a:buChar char="•"/>
            </a:pPr>
            <a:r>
              <a:t>Remember, the beast represents an earthly power antagonistic to the people of God. </a:t>
            </a:r>
          </a:p>
          <a:p>
            <a:pPr marL="273326" indent="-273326">
              <a:spcBef>
                <a:spcPts val="1200"/>
              </a:spcBef>
              <a:buClr>
                <a:srgbClr val="BEBEBE"/>
              </a:buClr>
              <a:buSzPct val="125000"/>
              <a:buChar char="•"/>
            </a:pPr>
            <a:r>
              <a:t>How have these “beasts” operated in time past?</a:t>
            </a:r>
          </a:p>
          <a:p>
            <a:pPr lvl="1" marL="844826" indent="-273326">
              <a:spcBef>
                <a:spcPts val="1200"/>
              </a:spcBef>
              <a:buClr>
                <a:srgbClr val="BEBEBE"/>
              </a:buClr>
              <a:buSzPct val="125000"/>
              <a:buChar char="•"/>
            </a:pPr>
            <a:r>
              <a:t>Assyria: conquered the northern kingdom of Israel and scattered its citizens all over the Middle East and Meditteranean worlds.</a:t>
            </a:r>
          </a:p>
          <a:p>
            <a:pPr lvl="1" marL="844826" indent="-273326">
              <a:spcBef>
                <a:spcPts val="1200"/>
              </a:spcBef>
              <a:buClr>
                <a:srgbClr val="BEBEBE"/>
              </a:buClr>
              <a:buSzPct val="125000"/>
              <a:buChar char="•"/>
            </a:pPr>
            <a:r>
              <a:t>Babylon: conquered Judah and carried it into captivity.</a:t>
            </a:r>
          </a:p>
          <a:p>
            <a:pPr lvl="1" marL="844826" indent="-273326">
              <a:spcBef>
                <a:spcPts val="1200"/>
              </a:spcBef>
              <a:buClr>
                <a:srgbClr val="BEBEBE"/>
              </a:buClr>
              <a:buSzPct val="125000"/>
              <a:buChar char="•"/>
            </a:pPr>
            <a:r>
              <a:t>Persia: allowed a small number to return to the homeland to rebuild Jerusalem and the temple; kept the rest scattered.</a:t>
            </a:r>
          </a:p>
          <a:p>
            <a:pPr lvl="1" marL="844826" indent="-273326">
              <a:spcBef>
                <a:spcPts val="1200"/>
              </a:spcBef>
              <a:buClr>
                <a:srgbClr val="BEBEBE"/>
              </a:buClr>
              <a:buSzPct val="125000"/>
              <a:buChar char="•"/>
            </a:pPr>
            <a:r>
              <a:t>Greece: some Jews in Palestine, most Jews a part of the Diaspora.</a:t>
            </a:r>
          </a:p>
          <a:p>
            <a:pPr lvl="1" marL="844826" indent="-273326">
              <a:spcBef>
                <a:spcPts val="1200"/>
              </a:spcBef>
              <a:buClr>
                <a:srgbClr val="BEBEBE"/>
              </a:buClr>
              <a:buSzPct val="125000"/>
              <a:buChar char="•"/>
            </a:pPr>
            <a:r>
              <a:t>From Assyria to Rome, God’s people were a subjugated nation – they were not free, they were in captivity.</a:t>
            </a:r>
          </a:p>
          <a:p>
            <a:pPr marL="273326" indent="-273326">
              <a:spcBef>
                <a:spcPts val="1200"/>
              </a:spcBef>
              <a:buClr>
                <a:srgbClr val="BEBEBE"/>
              </a:buClr>
              <a:buSzPct val="125000"/>
              <a:buChar char="•"/>
            </a:pPr>
            <a:r>
              <a:t>To lead into captivity and to kill with the sword is to be in league with the beast.</a:t>
            </a:r>
          </a:p>
          <a:p>
            <a:pPr lvl="1" marL="844826" indent="-273326">
              <a:spcBef>
                <a:spcPts val="1200"/>
              </a:spcBef>
              <a:buClr>
                <a:srgbClr val="BEBEBE"/>
              </a:buClr>
              <a:buSzPct val="125000"/>
              <a:buChar char="•"/>
            </a:pPr>
            <a:r>
              <a:t>If you are in league with the beast, if you worship the beast, you will pay the same consequences as the beast.</a:t>
            </a:r>
          </a:p>
          <a:p>
            <a:pPr lvl="1" marL="844826" indent="-273326">
              <a:spcBef>
                <a:spcPts val="1200"/>
              </a:spcBef>
              <a:buClr>
                <a:srgbClr val="BEBEBE"/>
              </a:buClr>
              <a:buSzPct val="125000"/>
              <a:buChar char="•"/>
            </a:pPr>
            <a:r>
              <a:t>Galatians 6:7, “Do not be deceived, God is not mocked; for whatever a man sows, that he will also reap.”</a:t>
            </a:r>
          </a:p>
          <a:p>
            <a:pPr lvl="1" marL="844826" indent="-273326">
              <a:spcBef>
                <a:spcPts val="1200"/>
              </a:spcBef>
              <a:buClr>
                <a:srgbClr val="BEBEBE"/>
              </a:buClr>
              <a:buSzPct val="125000"/>
              <a:buChar char="•"/>
            </a:pPr>
            <a:r>
              <a:t>Matthew 26:52 But Jesus said to him, "Put your sword in its place, for all who take the sword will perish by the sword.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Shape 250"/>
          <p:cNvSpPr/>
          <p:nvPr>
            <p:ph type="sldImg"/>
          </p:nvPr>
        </p:nvSpPr>
        <p:spPr>
          <a:prstGeom prst="rect">
            <a:avLst/>
          </a:prstGeom>
        </p:spPr>
        <p:txBody>
          <a:bodyPr/>
          <a:lstStyle/>
          <a:p>
            <a:pPr/>
          </a:p>
        </p:txBody>
      </p:sp>
      <p:sp>
        <p:nvSpPr>
          <p:cNvPr id="251" name="Shape 251"/>
          <p:cNvSpPr/>
          <p:nvPr>
            <p:ph type="body" sz="quarter" idx="1"/>
          </p:nvPr>
        </p:nvSpPr>
        <p:spPr>
          <a:prstGeom prst="rect">
            <a:avLst/>
          </a:prstGeom>
        </p:spPr>
        <p:txBody>
          <a:bodyPr/>
          <a:lstStyle/>
          <a:p>
            <a:pPr/>
            <a:r>
              <a:t>“He who leads into captivity shall go into captivity; he who kills with the sword must be killed with the sword.”</a:t>
            </a:r>
          </a:p>
          <a:p>
            <a:pPr/>
          </a:p>
          <a:p>
            <a:pPr/>
            <a:r>
              <a:t>“…his mark on his forehead or on his hand” — a sign of ownership</a:t>
            </a:r>
          </a:p>
          <a:p>
            <a:pPr/>
          </a:p>
          <a:p>
            <a:pPr/>
            <a:r>
              <a:t>If you are in league with the beast you will suffer the same punishment as the beast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Shape 255"/>
          <p:cNvSpPr/>
          <p:nvPr>
            <p:ph type="sldImg"/>
          </p:nvPr>
        </p:nvSpPr>
        <p:spPr>
          <a:prstGeom prst="rect">
            <a:avLst/>
          </a:prstGeom>
        </p:spPr>
        <p:txBody>
          <a:bodyPr/>
          <a:lstStyle/>
          <a:p>
            <a:pPr/>
          </a:p>
        </p:txBody>
      </p:sp>
      <p:sp>
        <p:nvSpPr>
          <p:cNvPr id="256" name="Shape 256"/>
          <p:cNvSpPr/>
          <p:nvPr>
            <p:ph type="body" sz="quarter" idx="1"/>
          </p:nvPr>
        </p:nvSpPr>
        <p:spPr>
          <a:prstGeom prst="rect">
            <a:avLst/>
          </a:prstGeom>
        </p:spPr>
        <p:txBody>
          <a:bodyPr/>
          <a:lstStyle/>
          <a:p>
            <a:pPr marL="273326" indent="-273326">
              <a:spcBef>
                <a:spcPts val="1200"/>
              </a:spcBef>
              <a:buClr>
                <a:srgbClr val="BEBEBE"/>
              </a:buClr>
              <a:buSzPct val="125000"/>
              <a:buChar char="•"/>
            </a:pPr>
            <a:r>
              <a:t>God knows who are His</a:t>
            </a:r>
          </a:p>
          <a:p>
            <a:pPr lvl="1" marL="844826" indent="-273326">
              <a:spcBef>
                <a:spcPts val="1200"/>
              </a:spcBef>
              <a:buClr>
                <a:srgbClr val="BEBEBE"/>
              </a:buClr>
              <a:buSzPct val="125000"/>
              <a:buChar char="•"/>
            </a:pPr>
            <a:r>
              <a:t>Their names are in His book (13:8, 17:8)</a:t>
            </a:r>
          </a:p>
          <a:p>
            <a:pPr lvl="1" marL="844826" indent="-273326">
              <a:spcBef>
                <a:spcPts val="1200"/>
              </a:spcBef>
              <a:buClr>
                <a:srgbClr val="BEBEBE"/>
              </a:buClr>
              <a:buSzPct val="125000"/>
              <a:buChar char="•"/>
            </a:pPr>
            <a:r>
              <a:t>His name is on their forehead; they are sealed (7:3-4, 14:1)</a:t>
            </a:r>
          </a:p>
          <a:p>
            <a:pPr marL="273326" indent="-273326">
              <a:spcBef>
                <a:spcPts val="1200"/>
              </a:spcBef>
              <a:buClr>
                <a:srgbClr val="BEBEBE"/>
              </a:buClr>
              <a:buSzPct val="125000"/>
              <a:buChar char="•"/>
            </a:pPr>
            <a:r>
              <a:t>He will reward faithfulness: Revelation 3:5, “He who overcomes shall be clothed in white garments, and I will not blot out his name from the Book of Life; but I will confess his name before My Father and before His angels.”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marL="273326" indent="-273326">
              <a:spcBef>
                <a:spcPts val="1200"/>
              </a:spcBef>
              <a:buClr>
                <a:srgbClr val="BEBEBE"/>
              </a:buClr>
              <a:buSzPct val="125000"/>
              <a:buChar char="•"/>
            </a:pPr>
            <a:r>
              <a:t>5 heads = 5 phases of Roman power have passed</a:t>
            </a:r>
          </a:p>
          <a:p>
            <a:pPr marL="273326" indent="-273326">
              <a:spcBef>
                <a:spcPts val="1200"/>
              </a:spcBef>
              <a:buClr>
                <a:srgbClr val="BEBEBE"/>
              </a:buClr>
              <a:buSzPct val="125000"/>
              <a:buChar char="•"/>
            </a:pPr>
            <a:r>
              <a:t>6th head: the Caesars from Augustus (27 BC) to Aurelian (282 AD)</a:t>
            </a:r>
          </a:p>
          <a:p>
            <a:pPr marL="273326" indent="-273326">
              <a:spcBef>
                <a:spcPts val="1200"/>
              </a:spcBef>
              <a:buClr>
                <a:srgbClr val="BEBEBE"/>
              </a:buClr>
              <a:buSzPct val="125000"/>
              <a:buChar char="•"/>
            </a:pPr>
            <a:r>
              <a:t>7th head: from Diocletian/Constantine to the fall of Rome in 476</a:t>
            </a:r>
          </a:p>
          <a:p>
            <a:pPr lvl="1" marL="844826" indent="-273326">
              <a:spcBef>
                <a:spcPts val="1200"/>
              </a:spcBef>
              <a:buClr>
                <a:srgbClr val="BEBEBE"/>
              </a:buClr>
              <a:buSzPct val="125000"/>
              <a:buChar char="•"/>
            </a:pPr>
            <a:r>
              <a:t>Beast seems to be dead, but lives on</a:t>
            </a:r>
          </a:p>
          <a:p>
            <a:pPr marL="273326" indent="-273326">
              <a:spcBef>
                <a:spcPts val="1200"/>
              </a:spcBef>
              <a:buClr>
                <a:srgbClr val="BEBEBE"/>
              </a:buClr>
              <a:buSzPct val="125000"/>
              <a:buChar char="•"/>
            </a:pPr>
            <a:r>
              <a:t>Beast itself is the eighth: ecclesiastical hierarchy of the Roman Church (priests, bishops, archbishops, cardinals, popes)</a:t>
            </a:r>
          </a:p>
          <a:p>
            <a:pPr marL="273326" indent="-273326">
              <a:spcBef>
                <a:spcPts val="1200"/>
              </a:spcBef>
              <a:buClr>
                <a:srgbClr val="BEBEBE"/>
              </a:buClr>
              <a:buSzPct val="125000"/>
              <a:buChar char="•"/>
            </a:pPr>
            <a:r>
              <a:t>10 horns = European powers that rose out of Rome’s fall</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Shape 263"/>
          <p:cNvSpPr/>
          <p:nvPr>
            <p:ph type="sldImg"/>
          </p:nvPr>
        </p:nvSpPr>
        <p:spPr>
          <a:prstGeom prst="rect">
            <a:avLst/>
          </a:prstGeom>
        </p:spPr>
        <p:txBody>
          <a:bodyPr/>
          <a:lstStyle/>
          <a:p>
            <a:pPr/>
          </a:p>
        </p:txBody>
      </p:sp>
      <p:sp>
        <p:nvSpPr>
          <p:cNvPr id="264" name="Shape 264"/>
          <p:cNvSpPr/>
          <p:nvPr>
            <p:ph type="body" sz="quarter" idx="1"/>
          </p:nvPr>
        </p:nvSpPr>
        <p:spPr>
          <a:prstGeom prst="rect">
            <a:avLst/>
          </a:prstGeom>
        </p:spPr>
        <p:txBody>
          <a:bodyPr/>
          <a:lstStyle/>
          <a:p>
            <a:pPr marL="273326" indent="-273326">
              <a:spcBef>
                <a:spcPts val="1200"/>
              </a:spcBef>
              <a:buClr>
                <a:srgbClr val="BEBEBE"/>
              </a:buClr>
              <a:buSzPct val="125000"/>
              <a:buChar char="•"/>
            </a:pPr>
            <a:r>
              <a:t>“…coming up out of the earth” - as opposed to the sea</a:t>
            </a:r>
          </a:p>
          <a:p>
            <a:pPr marL="273326" indent="-273326">
              <a:spcBef>
                <a:spcPts val="1200"/>
              </a:spcBef>
              <a:buClr>
                <a:srgbClr val="BEBEBE"/>
              </a:buClr>
              <a:buSzPct val="125000"/>
              <a:buChar char="•"/>
            </a:pPr>
            <a:r>
              <a:t>“…two horns” - two “kingdoms” (remember 17:12)</a:t>
            </a:r>
          </a:p>
          <a:p>
            <a:pPr lvl="1" marL="844826" indent="-273326">
              <a:spcBef>
                <a:spcPts val="1200"/>
              </a:spcBef>
              <a:buClr>
                <a:srgbClr val="BEBEBE"/>
              </a:buClr>
              <a:buSzPct val="125000"/>
              <a:buChar char="•"/>
            </a:pPr>
            <a:r>
              <a:t>“The ten horns which you saw are ten kings who have received no kingdom as yet, but they receive authority for one hour as kings with the beast.” (Revelation 17:12)</a:t>
            </a:r>
          </a:p>
          <a:p>
            <a:pPr marL="273326" indent="-273326">
              <a:spcBef>
                <a:spcPts val="1200"/>
              </a:spcBef>
              <a:buClr>
                <a:srgbClr val="BEBEBE"/>
              </a:buClr>
              <a:buSzPct val="125000"/>
              <a:buChar char="•"/>
            </a:pPr>
            <a:r>
              <a:t>“…horns like a lamb and spoke like a dragon” - looks like Jesus but talks like Satan</a:t>
            </a:r>
          </a:p>
          <a:p>
            <a:pPr marL="273326" indent="-273326">
              <a:spcBef>
                <a:spcPts val="1200"/>
              </a:spcBef>
              <a:buClr>
                <a:srgbClr val="BEBEBE"/>
              </a:buClr>
              <a:buSzPct val="125000"/>
              <a:buChar char="•"/>
            </a:pPr>
            <a:r>
              <a:t>Matthew 7:15 - wolves in sheep’s clothing</a:t>
            </a:r>
          </a:p>
          <a:p>
            <a:pPr marL="273326" indent="-273326">
              <a:spcBef>
                <a:spcPts val="1200"/>
              </a:spcBef>
              <a:buClr>
                <a:srgbClr val="BEBEBE"/>
              </a:buClr>
              <a:buSzPct val="125000"/>
              <a:buChar char="•"/>
            </a:pPr>
            <a:r>
              <a:t>This is a dragon in lamb’s clothing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Shape 268"/>
          <p:cNvSpPr/>
          <p:nvPr>
            <p:ph type="sldImg"/>
          </p:nvPr>
        </p:nvSpPr>
        <p:spPr>
          <a:prstGeom prst="rect">
            <a:avLst/>
          </a:prstGeom>
        </p:spPr>
        <p:txBody>
          <a:bodyPr/>
          <a:lstStyle/>
          <a:p>
            <a:pPr/>
          </a:p>
        </p:txBody>
      </p:sp>
      <p:sp>
        <p:nvSpPr>
          <p:cNvPr id="269" name="Shape 269"/>
          <p:cNvSpPr/>
          <p:nvPr>
            <p:ph type="body" sz="quarter" idx="1"/>
          </p:nvPr>
        </p:nvSpPr>
        <p:spPr>
          <a:prstGeom prst="rect">
            <a:avLst/>
          </a:prstGeom>
        </p:spPr>
        <p:txBody>
          <a:bodyPr/>
          <a:lstStyle/>
          <a:p>
            <a:pPr marL="273326" indent="-273326">
              <a:spcBef>
                <a:spcPts val="1200"/>
              </a:spcBef>
              <a:buClr>
                <a:srgbClr val="BEBEBE"/>
              </a:buClr>
              <a:buSzPct val="125000"/>
              <a:buChar char="•"/>
            </a:pPr>
            <a:r>
              <a:t>Given authority for 42 months (verse 5).</a:t>
            </a:r>
          </a:p>
          <a:p>
            <a:pPr marL="273326" indent="-273326">
              <a:spcBef>
                <a:spcPts val="1200"/>
              </a:spcBef>
              <a:buClr>
                <a:srgbClr val="BEBEBE"/>
              </a:buClr>
              <a:buSzPct val="125000"/>
              <a:buChar char="•"/>
            </a:pPr>
            <a:r>
              <a:t>Blasphemes God, His name, His tabernacle, the saints, and the angelic host (verse 6).</a:t>
            </a:r>
          </a:p>
          <a:p>
            <a:pPr marL="273326" indent="-273326">
              <a:spcBef>
                <a:spcPts val="1200"/>
              </a:spcBef>
              <a:buClr>
                <a:srgbClr val="BEBEBE"/>
              </a:buClr>
              <a:buSzPct val="125000"/>
              <a:buChar char="•"/>
            </a:pPr>
            <a:r>
              <a:t>Makes war with the saints (verse 7)</a:t>
            </a:r>
          </a:p>
          <a:p>
            <a:pPr marL="273326" indent="-273326">
              <a:spcBef>
                <a:spcPts val="1200"/>
              </a:spcBef>
              <a:buClr>
                <a:srgbClr val="BEBEBE"/>
              </a:buClr>
              <a:buSzPct val="125000"/>
              <a:buChar char="•"/>
            </a:pPr>
            <a:r>
              <a:t>Given authority over every tribe, tongue, and nation (verse 7)</a:t>
            </a:r>
          </a:p>
          <a:p>
            <a:pPr marL="273326" indent="-273326">
              <a:spcBef>
                <a:spcPts val="1200"/>
              </a:spcBef>
              <a:buClr>
                <a:srgbClr val="BEBEBE"/>
              </a:buClr>
              <a:buSzPct val="125000"/>
              <a:buChar char="•"/>
            </a:pPr>
            <a:r>
              <a:t>All who dwell on earth who are not Christians will worship him (verse 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r>
              <a:t>Revelation 13:5-7, “And he was given a mouth speaking great things and blasphemies, and he was given authority to continue for forty-two months. [6] Then he opened his mouth in blasphemy against God, to blaspheme His name, His tabernacle, and those who dwell in heaven. [7] It was granted to him to make war with the saints and to overcome them. And authority was given him over every tribe, tongue, and nation.”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marL="273326" indent="-273326">
              <a:spcBef>
                <a:spcPts val="1200"/>
              </a:spcBef>
              <a:buClr>
                <a:srgbClr val="BEBEBE"/>
              </a:buClr>
              <a:buSzPct val="125000"/>
              <a:buChar char="•"/>
            </a:pPr>
            <a:r>
              <a:t>Verse 5: he is “given a mouth”</a:t>
            </a:r>
          </a:p>
          <a:p>
            <a:pPr lvl="1" marL="844826" indent="-273326">
              <a:spcBef>
                <a:spcPts val="1200"/>
              </a:spcBef>
              <a:buClr>
                <a:srgbClr val="BEBEBE"/>
              </a:buClr>
              <a:buSzPct val="125000"/>
              <a:buChar char="•"/>
            </a:pPr>
            <a:r>
              <a:t>Human means of communication; opened his mouth.</a:t>
            </a:r>
          </a:p>
          <a:p>
            <a:pPr lvl="1" marL="844826" indent="-273326">
              <a:spcBef>
                <a:spcPts val="1200"/>
              </a:spcBef>
              <a:buClr>
                <a:srgbClr val="BEBEBE"/>
              </a:buClr>
              <a:buSzPct val="125000"/>
              <a:buChar char="•"/>
            </a:pPr>
            <a:r>
              <a:t>Blasphemy – to speak with the intent to injure or harm; to insult God or anything associated with God.</a:t>
            </a:r>
          </a:p>
          <a:p>
            <a:pPr marL="273326" indent="-273326">
              <a:spcBef>
                <a:spcPts val="1200"/>
              </a:spcBef>
              <a:buClr>
                <a:srgbClr val="BEBEBE"/>
              </a:buClr>
              <a:buSzPct val="125000"/>
              <a:buChar char="•"/>
            </a:pPr>
            <a:r>
              <a:t>Verse 5: he is “given authority” over “every tribe, tongue, and nation” (verse 7)</a:t>
            </a:r>
          </a:p>
          <a:p>
            <a:pPr lvl="1" marL="844826" indent="-273326">
              <a:spcBef>
                <a:spcPts val="1200"/>
              </a:spcBef>
              <a:buClr>
                <a:srgbClr val="BEBEBE"/>
              </a:buClr>
              <a:buSzPct val="125000"/>
              <a:buChar char="•"/>
            </a:pPr>
            <a:r>
              <a:t>Satan gives the beast his authority</a:t>
            </a:r>
          </a:p>
          <a:p>
            <a:pPr marL="273326" indent="-273326">
              <a:spcBef>
                <a:spcPts val="1200"/>
              </a:spcBef>
              <a:buClr>
                <a:srgbClr val="BEBEBE"/>
              </a:buClr>
              <a:buSzPct val="125000"/>
              <a:buChar char="•"/>
            </a:pPr>
            <a:r>
              <a:t>Verse 5: he is given “forty-two months”</a:t>
            </a:r>
          </a:p>
          <a:p>
            <a:pPr lvl="1" marL="844826" indent="-273326">
              <a:spcBef>
                <a:spcPts val="1200"/>
              </a:spcBef>
              <a:buClr>
                <a:srgbClr val="BEBEBE"/>
              </a:buClr>
              <a:buSzPct val="125000"/>
              <a:buChar char="•"/>
            </a:pPr>
            <a:r>
              <a:t>Time, times, and 1/2 a time</a:t>
            </a:r>
          </a:p>
          <a:p>
            <a:pPr lvl="1" marL="844826" indent="-273326">
              <a:spcBef>
                <a:spcPts val="1200"/>
              </a:spcBef>
              <a:buClr>
                <a:srgbClr val="BEBEBE"/>
              </a:buClr>
              <a:buSzPct val="125000"/>
              <a:buChar char="•"/>
            </a:pPr>
            <a:r>
              <a:t>1,260 days</a:t>
            </a:r>
          </a:p>
          <a:p>
            <a:pPr lvl="1" marL="844826" indent="-273326">
              <a:spcBef>
                <a:spcPts val="1200"/>
              </a:spcBef>
              <a:buClr>
                <a:srgbClr val="BEBEBE"/>
              </a:buClr>
              <a:buSzPct val="125000"/>
              <a:buChar char="•"/>
            </a:pPr>
            <a:r>
              <a:t>3.5 years</a:t>
            </a:r>
          </a:p>
          <a:p>
            <a:pPr marL="273326" indent="-273326">
              <a:spcBef>
                <a:spcPts val="1200"/>
              </a:spcBef>
              <a:buClr>
                <a:srgbClr val="BEBEBE"/>
              </a:buClr>
              <a:buSzPct val="125000"/>
              <a:buChar char="•"/>
            </a:pPr>
            <a:r>
              <a:t>Verse 5: he is given authority “to make war with the saints and to overcome them”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marL="273326" indent="-273326">
              <a:spcBef>
                <a:spcPts val="1200"/>
              </a:spcBef>
              <a:buClr>
                <a:srgbClr val="BEBEBE"/>
              </a:buClr>
              <a:buSzPct val="125000"/>
              <a:buChar char="•"/>
            </a:pPr>
            <a:r>
              <a:t>God - more about this when we get to the second beast in verse 11</a:t>
            </a:r>
          </a:p>
          <a:p>
            <a:pPr marL="273326" indent="-273326">
              <a:spcBef>
                <a:spcPts val="1200"/>
              </a:spcBef>
              <a:buClr>
                <a:srgbClr val="BEBEBE"/>
              </a:buClr>
              <a:buSzPct val="125000"/>
              <a:buChar char="•"/>
            </a:pPr>
            <a:r>
              <a:t>His tabernacle - the church</a:t>
            </a:r>
          </a:p>
          <a:p>
            <a:pPr lvl="1" marL="844826" indent="-273326">
              <a:spcBef>
                <a:spcPts val="1200"/>
              </a:spcBef>
              <a:buClr>
                <a:srgbClr val="BEBEBE"/>
              </a:buClr>
              <a:buSzPct val="125000"/>
              <a:buChar char="•"/>
            </a:pPr>
            <a:r>
              <a:t>Church is typically referred to as a temple — Ephesians 2:21, 1 Peter 2:4-5</a:t>
            </a:r>
          </a:p>
          <a:p>
            <a:pPr lvl="1" marL="844826" indent="-273326">
              <a:spcBef>
                <a:spcPts val="1200"/>
              </a:spcBef>
              <a:buClr>
                <a:srgbClr val="BEBEBE"/>
              </a:buClr>
              <a:buSzPct val="125000"/>
              <a:buChar char="•"/>
            </a:pPr>
            <a:r>
              <a:t>Hebrews 8-9 - the tabernacle foreshadows the church (Hebrews 11:9-10, 13-16)</a:t>
            </a:r>
          </a:p>
          <a:p>
            <a:pPr lvl="2" marL="1416326" indent="-273326">
              <a:spcBef>
                <a:spcPts val="1200"/>
              </a:spcBef>
              <a:buClr>
                <a:srgbClr val="BEBEBE"/>
              </a:buClr>
              <a:buSzPct val="125000"/>
              <a:buChar char="•"/>
            </a:pPr>
            <a:r>
              <a:t>Tabernacle is a temporary dwelling place</a:t>
            </a:r>
          </a:p>
          <a:p>
            <a:pPr lvl="2" marL="1416326" indent="-273326">
              <a:spcBef>
                <a:spcPts val="1200"/>
              </a:spcBef>
              <a:buClr>
                <a:srgbClr val="BEBEBE"/>
              </a:buClr>
              <a:buSzPct val="125000"/>
              <a:buChar char="•"/>
            </a:pPr>
            <a:r>
              <a:t>Looking for a permanent home, the city which has foundations whose builder and maker is God (chapters 21-22)</a:t>
            </a:r>
          </a:p>
          <a:p>
            <a:pPr lvl="1" marL="844826" indent="-273326">
              <a:spcBef>
                <a:spcPts val="1200"/>
              </a:spcBef>
              <a:buClr>
                <a:srgbClr val="BEBEBE"/>
              </a:buClr>
              <a:buSzPct val="125000"/>
              <a:buChar char="•"/>
            </a:pPr>
            <a:r>
              <a:t>Church = tabernacle in Revelation because it is in the wilderness (12:14)</a:t>
            </a:r>
          </a:p>
          <a:p>
            <a:pPr marL="273326" indent="-273326">
              <a:spcBef>
                <a:spcPts val="1200"/>
              </a:spcBef>
              <a:buClr>
                <a:srgbClr val="BEBEBE"/>
              </a:buClr>
              <a:buSzPct val="125000"/>
              <a:buChar char="•"/>
            </a:pPr>
            <a:r>
              <a:t>Those in heaven -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marL="273326" indent="-273326">
              <a:spcBef>
                <a:spcPts val="1200"/>
              </a:spcBef>
              <a:buClr>
                <a:srgbClr val="BEBEBE"/>
              </a:buClr>
              <a:buSzPct val="125000"/>
              <a:buChar char="•"/>
            </a:pPr>
            <a:r>
              <a:t>Develops in the second and third centuries</a:t>
            </a:r>
          </a:p>
          <a:p>
            <a:pPr marL="273326" indent="-273326">
              <a:spcBef>
                <a:spcPts val="1200"/>
              </a:spcBef>
              <a:buClr>
                <a:srgbClr val="BEBEBE"/>
              </a:buClr>
              <a:buSzPct val="125000"/>
              <a:buChar char="•"/>
            </a:pPr>
            <a:r>
              <a:t>Those who remained faithful became local heroes</a:t>
            </a:r>
          </a:p>
          <a:p>
            <a:pPr marL="273326" indent="-273326">
              <a:spcBef>
                <a:spcPts val="1200"/>
              </a:spcBef>
              <a:buClr>
                <a:srgbClr val="BEBEBE"/>
              </a:buClr>
              <a:buSzPct val="125000"/>
              <a:buChar char="•"/>
            </a:pPr>
            <a:r>
              <a:t>Burial sites became places of prayer</a:t>
            </a:r>
          </a:p>
          <a:p>
            <a:pPr lvl="1" marL="844826" indent="-273326">
              <a:spcBef>
                <a:spcPts val="1200"/>
              </a:spcBef>
              <a:buClr>
                <a:srgbClr val="BEBEBE"/>
              </a:buClr>
              <a:buSzPct val="125000"/>
              <a:buChar char="•"/>
            </a:pPr>
            <a:r>
              <a:t>The graves of Peter and Paul are known in Rome and become sacred sites to the local Christian community</a:t>
            </a:r>
          </a:p>
          <a:p>
            <a:pPr lvl="1" marL="844826" indent="-273326">
              <a:spcBef>
                <a:spcPts val="1200"/>
              </a:spcBef>
              <a:buClr>
                <a:srgbClr val="BEBEBE"/>
              </a:buClr>
              <a:buSzPct val="125000"/>
              <a:buChar char="•"/>
            </a:pPr>
            <a:r>
              <a:t>Peter is purportedly buried on Vatican Hill, not one of the “seven hills of Rome” but an eighth hill across the Tiber River</a:t>
            </a:r>
          </a:p>
          <a:p>
            <a:pPr marL="273326" indent="-273326">
              <a:spcBef>
                <a:spcPts val="1200"/>
              </a:spcBef>
              <a:buClr>
                <a:srgbClr val="BEBEBE"/>
              </a:buClr>
              <a:buSzPct val="125000"/>
              <a:buChar char="•"/>
            </a:pPr>
            <a:r>
              <a:t>Grassroots — started at local churches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spcBef>
                <a:spcPts val="1200"/>
              </a:spcBef>
            </a:pPr>
            <a:r>
              <a:t>When Constantine embraced Christianity and began transitioning Rome to a Christian empire, these heroes of Christianity grew in notoriety.</a:t>
            </a:r>
          </a:p>
          <a:p>
            <a:pPr marL="273326" indent="-273326">
              <a:spcBef>
                <a:spcPts val="1200"/>
              </a:spcBef>
              <a:buClr>
                <a:srgbClr val="BEBEBE"/>
              </a:buClr>
              <a:buSzPct val="125000"/>
              <a:buChar char="•"/>
            </a:pPr>
            <a:r>
              <a:t>The martyrs’ deaths were celebrated annually with speeches, parades, and feasts.</a:t>
            </a:r>
          </a:p>
          <a:p>
            <a:pPr marL="273326" indent="-273326">
              <a:spcBef>
                <a:spcPts val="1200"/>
              </a:spcBef>
              <a:buClr>
                <a:srgbClr val="BEBEBE"/>
              </a:buClr>
              <a:buSzPct val="125000"/>
              <a:buChar char="•"/>
            </a:pPr>
            <a:r>
              <a:t>Calendars of martyrs’ deaths were compiled and local heroes became famous in broader Christendom.</a:t>
            </a:r>
          </a:p>
          <a:p>
            <a:pPr marL="273326" indent="-273326">
              <a:spcBef>
                <a:spcPts val="1200"/>
              </a:spcBef>
              <a:buClr>
                <a:srgbClr val="BEBEBE"/>
              </a:buClr>
              <a:buSzPct val="125000"/>
              <a:buChar char="•"/>
            </a:pPr>
            <a:r>
              <a:t>Shrines and churches were built near or over the graves of the martyr and believers fervently desired to be buried near the tomb of a martyr.</a:t>
            </a:r>
          </a:p>
          <a:p>
            <a:pPr lvl="1" marL="844826" indent="-273326">
              <a:spcBef>
                <a:spcPts val="1200"/>
              </a:spcBef>
              <a:buClr>
                <a:srgbClr val="BEBEBE"/>
              </a:buClr>
              <a:buSzPct val="125000"/>
              <a:buChar char="•"/>
            </a:pPr>
            <a:r>
              <a:t>Constantine built the first St. Peter’s basilica on Vatican Hill</a:t>
            </a:r>
          </a:p>
          <a:p>
            <a:pPr marL="273326" indent="-273326">
              <a:spcBef>
                <a:spcPts val="1200"/>
              </a:spcBef>
              <a:buClr>
                <a:srgbClr val="BEBEBE"/>
              </a:buClr>
              <a:buSzPct val="125000"/>
              <a:buChar char="•"/>
            </a:pPr>
            <a:r>
              <a:t>The relics of martyrs – everything from an object they possessed to scraps of clothing they wore to body parts – were believed to have miraculous powers.</a:t>
            </a:r>
          </a:p>
          <a:p>
            <a:pPr marL="273326" indent="-273326">
              <a:spcBef>
                <a:spcPts val="1200"/>
              </a:spcBef>
              <a:buClr>
                <a:srgbClr val="BEBEBE"/>
              </a:buClr>
              <a:buSzPct val="125000"/>
              <a:buChar char="•"/>
            </a:pPr>
            <a:r>
              <a:t>Records of the lives of the martyrs were recorded and heavily embellished to the point of being unbelievable and unserious.</a:t>
            </a:r>
          </a:p>
          <a:p>
            <a:pPr marL="273326" indent="-273326">
              <a:spcBef>
                <a:spcPts val="1200"/>
              </a:spcBef>
              <a:buClr>
                <a:srgbClr val="BEBEBE"/>
              </a:buClr>
              <a:buSzPct val="125000"/>
              <a:buChar char="•"/>
            </a:pPr>
            <a:r>
              <a:t>But most concerning was the growing belief that martyrs could intercede with God on behalf of the living – folks were encouraged to pray to these deceased heroes.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marL="273326" indent="-273326">
              <a:spcBef>
                <a:spcPts val="1200"/>
              </a:spcBef>
              <a:buClr>
                <a:srgbClr val="BEBEBE"/>
              </a:buClr>
              <a:buSzPct val="125000"/>
              <a:buChar char="•"/>
            </a:pPr>
            <a:r>
              <a:t>Remember: this begins as a grassroots effort</a:t>
            </a:r>
          </a:p>
          <a:p>
            <a:pPr marL="273326" indent="-273326">
              <a:spcBef>
                <a:spcPts val="1200"/>
              </a:spcBef>
              <a:buClr>
                <a:srgbClr val="BEBEBE"/>
              </a:buClr>
              <a:buSzPct val="125000"/>
              <a:buChar char="•"/>
            </a:pPr>
            <a:r>
              <a:t>Beast = ecclesiastical hierarchy (bishops)</a:t>
            </a:r>
          </a:p>
          <a:p>
            <a:pPr marL="273326" indent="-273326">
              <a:spcBef>
                <a:spcPts val="1200"/>
              </a:spcBef>
              <a:buClr>
                <a:srgbClr val="BEBEBE"/>
              </a:buClr>
              <a:buSzPct val="125000"/>
              <a:buChar char="•"/>
            </a:pPr>
            <a:r>
              <a:t>Bishops begin determining who is and is not a true martyr</a:t>
            </a:r>
          </a:p>
          <a:p>
            <a:pPr marL="273326" indent="-273326">
              <a:spcBef>
                <a:spcPts val="1200"/>
              </a:spcBef>
              <a:buClr>
                <a:srgbClr val="BEBEBE"/>
              </a:buClr>
              <a:buSzPct val="125000"/>
              <a:buChar char="•"/>
            </a:pPr>
            <a:r>
              <a:t>The bishops should have been correcting this false doctrine; now they were endorsing and promoting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marL="273326" indent="-273326">
              <a:spcBef>
                <a:spcPts val="1200"/>
              </a:spcBef>
              <a:buClr>
                <a:srgbClr val="BEBEBE"/>
              </a:buClr>
              <a:buSzPct val="125000"/>
              <a:buChar char="•"/>
            </a:pPr>
            <a:r>
              <a:t>Toward the end of the fourth century, the cult of martyrs began to branch out to include venerable monks and bishops whose sacrifices and service to the church were equivalent to martyrdom.</a:t>
            </a:r>
          </a:p>
          <a:p>
            <a:pPr lvl="1" marL="844826" indent="-273326">
              <a:spcBef>
                <a:spcPts val="1200"/>
              </a:spcBef>
              <a:buClr>
                <a:srgbClr val="BEBEBE"/>
              </a:buClr>
              <a:buSzPct val="125000"/>
              <a:buChar char="•"/>
            </a:pPr>
            <a:r>
              <a:t>This development signaled the transition from the cult of the martyrs to the cult of the saints.</a:t>
            </a:r>
          </a:p>
          <a:p>
            <a:pPr marL="273326" indent="-273326">
              <a:spcBef>
                <a:spcPts val="1200"/>
              </a:spcBef>
              <a:buClr>
                <a:srgbClr val="BEBEBE"/>
              </a:buClr>
              <a:buSzPct val="125000"/>
              <a:buChar char="•"/>
            </a:pPr>
            <a:r>
              <a:t>Because the authority to declare the deceased a saint lay in the hands of local bishops, the standards to achieve that status were not uniform and, therefore, inconsistent.</a:t>
            </a:r>
          </a:p>
          <a:p>
            <a:pPr marL="273326" indent="-273326">
              <a:spcBef>
                <a:spcPts val="1200"/>
              </a:spcBef>
              <a:buClr>
                <a:srgbClr val="BEBEBE"/>
              </a:buClr>
              <a:buSzPct val="125000"/>
              <a:buChar char="•"/>
            </a:pPr>
            <a:r>
              <a:t>“By the 10th century, appeals were made to the pope. The first saint canonized by a pope was Ulrich, bishop of Augsburg, who died in 973 and was canonized by Pope John XV at a synod held in the Lateran in 993. Pope Alexander III (1159–81) began to reserve the cases of canonization to the Holy See, and this became general law under Pope Gregory IX (1227–41).” (https://www.britannica.com/topic/canonization)</a:t>
            </a:r>
          </a:p>
          <a:p>
            <a:pPr>
              <a:spcBef>
                <a:spcPts val="1200"/>
              </a:spcBef>
              <a:defRPr i="1"/>
            </a:pPr>
            <a:r>
              <a:t>The beast (the ecclesiastical hierarchy of the church of Rome) blasphemed those in heaven by creating first the cult of the martyrs and later the cult of the saints.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3" name="Line"/>
          <p:cNvSpPr/>
          <p:nvPr/>
        </p:nvSpPr>
        <p:spPr>
          <a:xfrm>
            <a:off x="952500" y="5692775"/>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Title Text"/>
          <p:cNvSpPr txBox="1"/>
          <p:nvPr>
            <p:ph type="title"/>
          </p:nvPr>
        </p:nvSpPr>
        <p:spPr>
          <a:xfrm>
            <a:off x="952500" y="2841625"/>
            <a:ext cx="22479000" cy="2857500"/>
          </a:xfrm>
          <a:prstGeom prst="rect">
            <a:avLst/>
          </a:prstGeom>
        </p:spPr>
        <p:txBody>
          <a:bodyPr anchor="b"/>
          <a:lstStyle/>
          <a:p>
            <a:pPr/>
            <a:r>
              <a:t>Title Text</a:t>
            </a:r>
          </a:p>
        </p:txBody>
      </p:sp>
      <p:sp>
        <p:nvSpPr>
          <p:cNvPr id="15" name="Body Level One…"/>
          <p:cNvSpPr txBox="1"/>
          <p:nvPr>
            <p:ph type="body" sz="quarter" idx="1"/>
          </p:nvPr>
        </p:nvSpPr>
        <p:spPr>
          <a:xfrm>
            <a:off x="952500" y="7823200"/>
            <a:ext cx="22479000" cy="11557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22898100" y="12319000"/>
            <a:ext cx="419100"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9" name="–Johnny Appleseed"/>
          <p:cNvSpPr txBox="1"/>
          <p:nvPr>
            <p:ph type="body" sz="quarter" idx="21"/>
          </p:nvPr>
        </p:nvSpPr>
        <p:spPr>
          <a:xfrm>
            <a:off x="952500" y="8318500"/>
            <a:ext cx="22479000" cy="711200"/>
          </a:xfrm>
          <a:prstGeom prst="rect">
            <a:avLst/>
          </a:prstGeom>
        </p:spPr>
        <p:txBody>
          <a:bodyPr anchor="t">
            <a:spAutoFit/>
          </a:bodyPr>
          <a:lstStyle>
            <a:lvl1pPr marL="0" indent="0" algn="ctr">
              <a:lnSpc>
                <a:spcPct val="140000"/>
              </a:lnSpc>
              <a:spcBef>
                <a:spcPts val="0"/>
              </a:spcBef>
              <a:buSzTx/>
              <a:buNone/>
              <a:defRPr i="1" sz="4200">
                <a:solidFill>
                  <a:srgbClr val="9D9D9D"/>
                </a:solidFill>
              </a:defRPr>
            </a:lvl1pPr>
          </a:lstStyle>
          <a:p>
            <a:pPr/>
            <a:r>
              <a:t>–Johnny Appleseed</a:t>
            </a:r>
          </a:p>
        </p:txBody>
      </p:sp>
      <p:sp>
        <p:nvSpPr>
          <p:cNvPr id="100" name="“Type a quote here.”"/>
          <p:cNvSpPr txBox="1"/>
          <p:nvPr>
            <p:ph type="body" sz="quarter" idx="22"/>
          </p:nvPr>
        </p:nvSpPr>
        <p:spPr>
          <a:xfrm>
            <a:off x="2387600" y="6064448"/>
            <a:ext cx="19621500" cy="838201"/>
          </a:xfrm>
          <a:prstGeom prst="rect">
            <a:avLst/>
          </a:prstGeom>
        </p:spPr>
        <p:txBody>
          <a:bodyPr>
            <a:spAutoFit/>
          </a:bodyPr>
          <a:lstStyle>
            <a:lvl1pPr marL="0" indent="0" algn="ctr">
              <a:lnSpc>
                <a:spcPct val="120000"/>
              </a:lnSpc>
              <a:spcBef>
                <a:spcPts val="0"/>
              </a:spcBef>
              <a:buSzTx/>
              <a:buNone/>
              <a:defRPr sz="5000"/>
            </a:lvl1pPr>
          </a:lstStyle>
          <a:p>
            <a:pPr/>
            <a:r>
              <a:t>“Type a quote here.” </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8" name="Green and yellow boat on the shore across the water from the village of Ferragudo, Portugal at duskFishermen boats at sea near village at dusk in Algarve, south of Portugal."/>
          <p:cNvSpPr/>
          <p:nvPr>
            <p:ph type="pic" idx="21"/>
          </p:nvPr>
        </p:nvSpPr>
        <p:spPr>
          <a:xfrm>
            <a:off x="0" y="-876300"/>
            <a:ext cx="24384000" cy="16264467"/>
          </a:xfrm>
          <a:prstGeom prst="rect">
            <a:avLst/>
          </a:prstGeom>
        </p:spPr>
        <p:txBody>
          <a:bodyPr lIns="91439" tIns="45719" rIns="91439" bIns="45719" anchor="t">
            <a:noAutofit/>
          </a:bodyPr>
          <a:lstStyle/>
          <a:p>
            <a:pP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defRPr sz="5200">
                <a:solidFill>
                  <a:srgbClr val="3E231A"/>
                </a:solidFill>
                <a:latin typeface="Papyrus"/>
                <a:ea typeface="Papyrus"/>
                <a:cs typeface="Papyrus"/>
                <a:sym typeface="Papyrus"/>
              </a:defRPr>
            </a:lvl1pPr>
          </a:lstStyle>
          <a:p>
            <a:pPr/>
            <a:r>
              <a:t>“Type a quote here.”</a:t>
            </a:r>
          </a:p>
        </p:txBody>
      </p:sp>
      <p:sp>
        <p:nvSpPr>
          <p:cNvPr id="124"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solidFill>
                  <a:srgbClr val="3E231A"/>
                </a:solidFill>
                <a:latin typeface="Papyrus"/>
                <a:ea typeface="Papyrus"/>
                <a:cs typeface="Papyrus"/>
                <a:sym typeface="Papyrus"/>
              </a:defRPr>
            </a:lvl1pPr>
          </a:lstStyle>
          <a:p>
            <a:pPr/>
            <a:r>
              <a:t>–Johnny Appleseed</a:t>
            </a:r>
          </a:p>
        </p:txBody>
      </p:sp>
      <p:sp>
        <p:nvSpPr>
          <p:cNvPr id="125"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2" name="Title Text"/>
          <p:cNvSpPr txBox="1"/>
          <p:nvPr>
            <p:ph type="title"/>
          </p:nvPr>
        </p:nvSpPr>
        <p:spPr>
          <a:xfrm>
            <a:off x="2374900" y="889000"/>
            <a:ext cx="19621500" cy="2959100"/>
          </a:xfrm>
          <a:prstGeom prst="rect">
            <a:avLst/>
          </a:prstGeom>
        </p:spPr>
        <p:txBody>
          <a:bodyPr/>
          <a:lstStyle>
            <a:lvl1pPr algn="ctr">
              <a:lnSpc>
                <a:spcPct val="100000"/>
              </a:lnSpc>
              <a:defRPr cap="none" sz="10000">
                <a:solidFill>
                  <a:srgbClr val="3E231A"/>
                </a:solidFill>
                <a:latin typeface="Papyrus"/>
                <a:ea typeface="Papyrus"/>
                <a:cs typeface="Papyrus"/>
                <a:sym typeface="Papyrus"/>
              </a:defRPr>
            </a:lvl1pPr>
          </a:lstStyle>
          <a:p>
            <a:pPr/>
            <a:r>
              <a:t>Title Text</a:t>
            </a:r>
          </a:p>
        </p:txBody>
      </p:sp>
      <p:sp>
        <p:nvSpPr>
          <p:cNvPr id="133" name="Body Level One…"/>
          <p:cNvSpPr txBox="1"/>
          <p:nvPr>
            <p:ph type="body" idx="1"/>
          </p:nvPr>
        </p:nvSpPr>
        <p:spPr>
          <a:xfrm>
            <a:off x="2374900" y="4127500"/>
            <a:ext cx="19621500" cy="8191500"/>
          </a:xfrm>
          <a:prstGeom prst="rect">
            <a:avLst/>
          </a:prstGeom>
        </p:spPr>
        <p:txBody>
          <a:bodyPr/>
          <a:lstStyle>
            <a:lvl1pPr marL="660400" indent="-660400">
              <a:spcBef>
                <a:spcPts val="4200"/>
              </a:spcBef>
              <a:buSzPct val="25000"/>
              <a:buBlip>
                <a:blip r:embed="rId3"/>
              </a:buBlip>
              <a:defRPr sz="5200">
                <a:solidFill>
                  <a:srgbClr val="3E231A"/>
                </a:solidFill>
                <a:latin typeface="Papyrus"/>
                <a:ea typeface="Papyrus"/>
                <a:cs typeface="Papyrus"/>
                <a:sym typeface="Papyrus"/>
              </a:defRPr>
            </a:lvl1pPr>
            <a:lvl2pPr marL="1320800" indent="-660400">
              <a:spcBef>
                <a:spcPts val="4200"/>
              </a:spcBef>
              <a:buSzPct val="25000"/>
              <a:buBlip>
                <a:blip r:embed="rId3"/>
              </a:buBlip>
              <a:defRPr sz="5200">
                <a:solidFill>
                  <a:srgbClr val="3E231A"/>
                </a:solidFill>
                <a:latin typeface="Papyrus"/>
                <a:ea typeface="Papyrus"/>
                <a:cs typeface="Papyrus"/>
                <a:sym typeface="Papyrus"/>
              </a:defRPr>
            </a:lvl2pPr>
            <a:lvl3pPr marL="1981200" indent="-660400">
              <a:spcBef>
                <a:spcPts val="4200"/>
              </a:spcBef>
              <a:buSzPct val="25000"/>
              <a:buBlip>
                <a:blip r:embed="rId3"/>
              </a:buBlip>
              <a:defRPr sz="5200">
                <a:solidFill>
                  <a:srgbClr val="3E231A"/>
                </a:solidFill>
                <a:latin typeface="Papyrus"/>
                <a:ea typeface="Papyrus"/>
                <a:cs typeface="Papyrus"/>
                <a:sym typeface="Papyrus"/>
              </a:defRPr>
            </a:lvl3pPr>
            <a:lvl4pPr marL="2641600" indent="-660400">
              <a:spcBef>
                <a:spcPts val="4200"/>
              </a:spcBef>
              <a:buSzPct val="25000"/>
              <a:buBlip>
                <a:blip r:embed="rId3"/>
              </a:buBlip>
              <a:defRPr sz="5200">
                <a:solidFill>
                  <a:srgbClr val="3E231A"/>
                </a:solidFill>
                <a:latin typeface="Papyrus"/>
                <a:ea typeface="Papyrus"/>
                <a:cs typeface="Papyrus"/>
                <a:sym typeface="Papyrus"/>
              </a:defRPr>
            </a:lvl4pPr>
            <a:lvl5pPr marL="3302000" indent="-660400">
              <a:spcBef>
                <a:spcPts val="4200"/>
              </a:spcBef>
              <a:buSzPct val="25000"/>
              <a:buBlip>
                <a:blip r:embed="rId3"/>
              </a:buBlip>
              <a:defRPr sz="5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34"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1" name="Pyramids of Giza silhouetted against an orange sunset"/>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142" name="Title Text"/>
          <p:cNvSpPr txBox="1"/>
          <p:nvPr>
            <p:ph type="title"/>
          </p:nvPr>
        </p:nvSpPr>
        <p:spPr>
          <a:xfrm>
            <a:off x="2374900" y="889000"/>
            <a:ext cx="19621500" cy="2959100"/>
          </a:xfrm>
          <a:prstGeom prst="rect">
            <a:avLst/>
          </a:prstGeom>
        </p:spPr>
        <p:txBody>
          <a:bodyPr/>
          <a:lstStyle>
            <a:lvl1pPr algn="ctr">
              <a:lnSpc>
                <a:spcPct val="100000"/>
              </a:lnSpc>
              <a:defRPr cap="none" sz="10000">
                <a:solidFill>
                  <a:srgbClr val="3E231A"/>
                </a:solidFill>
                <a:latin typeface="Papyrus"/>
                <a:ea typeface="Papyrus"/>
                <a:cs typeface="Papyrus"/>
                <a:sym typeface="Papyrus"/>
              </a:defRPr>
            </a:lvl1pPr>
          </a:lstStyle>
          <a:p>
            <a:pPr/>
            <a:r>
              <a:t>Title Text</a:t>
            </a:r>
          </a:p>
        </p:txBody>
      </p:sp>
      <p:sp>
        <p:nvSpPr>
          <p:cNvPr id="143"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SzPct val="25000"/>
              <a:buBlip>
                <a:blip r:embed="rId3"/>
              </a:buBlip>
              <a:defRPr sz="4200">
                <a:solidFill>
                  <a:srgbClr val="3E231A"/>
                </a:solidFill>
                <a:latin typeface="Papyrus"/>
                <a:ea typeface="Papyrus"/>
                <a:cs typeface="Papyrus"/>
                <a:sym typeface="Papyrus"/>
              </a:defRPr>
            </a:lvl1pPr>
            <a:lvl2pPr marL="1066800" indent="-533400">
              <a:spcBef>
                <a:spcPts val="3900"/>
              </a:spcBef>
              <a:buSzPct val="25000"/>
              <a:buBlip>
                <a:blip r:embed="rId3"/>
              </a:buBlip>
              <a:defRPr sz="4200">
                <a:solidFill>
                  <a:srgbClr val="3E231A"/>
                </a:solidFill>
                <a:latin typeface="Papyrus"/>
                <a:ea typeface="Papyrus"/>
                <a:cs typeface="Papyrus"/>
                <a:sym typeface="Papyrus"/>
              </a:defRPr>
            </a:lvl2pPr>
            <a:lvl3pPr marL="1600200" indent="-533400">
              <a:spcBef>
                <a:spcPts val="3900"/>
              </a:spcBef>
              <a:buSzPct val="25000"/>
              <a:buBlip>
                <a:blip r:embed="rId3"/>
              </a:buBlip>
              <a:defRPr sz="4200">
                <a:solidFill>
                  <a:srgbClr val="3E231A"/>
                </a:solidFill>
                <a:latin typeface="Papyrus"/>
                <a:ea typeface="Papyrus"/>
                <a:cs typeface="Papyrus"/>
                <a:sym typeface="Papyrus"/>
              </a:defRPr>
            </a:lvl3pPr>
            <a:lvl4pPr marL="2133600" indent="-533400">
              <a:spcBef>
                <a:spcPts val="3900"/>
              </a:spcBef>
              <a:buSzPct val="25000"/>
              <a:buBlip>
                <a:blip r:embed="rId3"/>
              </a:buBlip>
              <a:defRPr sz="4200">
                <a:solidFill>
                  <a:srgbClr val="3E231A"/>
                </a:solidFill>
                <a:latin typeface="Papyrus"/>
                <a:ea typeface="Papyrus"/>
                <a:cs typeface="Papyrus"/>
                <a:sym typeface="Papyrus"/>
              </a:defRPr>
            </a:lvl4pPr>
            <a:lvl5pPr marL="2667000" indent="-533400">
              <a:spcBef>
                <a:spcPts val="3900"/>
              </a:spcBef>
              <a:buSzPct val="25000"/>
              <a:buBlip>
                <a:blip r:embed="rId3"/>
              </a:buBlip>
              <a:defRPr sz="4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44"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3" name="Rock formations in the turquoise waters of Algarve, Portugal"/>
          <p:cNvSpPr/>
          <p:nvPr>
            <p:ph type="pic" idx="21"/>
          </p:nvPr>
        </p:nvSpPr>
        <p:spPr>
          <a:xfrm>
            <a:off x="927100" y="-1765300"/>
            <a:ext cx="22529800" cy="15019865"/>
          </a:xfrm>
          <a:prstGeom prst="rect">
            <a:avLst/>
          </a:prstGeom>
          <a:ln w="9525">
            <a:round/>
          </a:ln>
        </p:spPr>
        <p:txBody>
          <a:bodyPr lIns="91439" tIns="45719" rIns="91439" bIns="45719" anchor="t">
            <a:noAutofit/>
          </a:bodyPr>
          <a:lstStyle/>
          <a:p>
            <a:pPr/>
          </a:p>
        </p:txBody>
      </p:sp>
      <p:sp>
        <p:nvSpPr>
          <p:cNvPr id="24" name="Title Text"/>
          <p:cNvSpPr txBox="1"/>
          <p:nvPr>
            <p:ph type="title"/>
          </p:nvPr>
        </p:nvSpPr>
        <p:spPr>
          <a:xfrm>
            <a:off x="952500" y="9982200"/>
            <a:ext cx="22479000" cy="1574800"/>
          </a:xfrm>
          <a:prstGeom prst="rect">
            <a:avLst/>
          </a:prstGeom>
        </p:spPr>
        <p:txBody>
          <a:bodyPr anchor="b"/>
          <a:lstStyle/>
          <a:p>
            <a:pPr/>
            <a:r>
              <a:t>Title Text</a:t>
            </a:r>
          </a:p>
        </p:txBody>
      </p:sp>
      <p:sp>
        <p:nvSpPr>
          <p:cNvPr id="25" name="Body Level One…"/>
          <p:cNvSpPr txBox="1"/>
          <p:nvPr>
            <p:ph type="body" sz="quarter" idx="1"/>
          </p:nvPr>
        </p:nvSpPr>
        <p:spPr>
          <a:xfrm>
            <a:off x="952500" y="11620500"/>
            <a:ext cx="224790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952500" y="5435600"/>
            <a:ext cx="22479000" cy="2857500"/>
          </a:xfrm>
          <a:prstGeom prst="rect">
            <a:avLst/>
          </a:prstGeom>
        </p:spPr>
        <p:txBody>
          <a:bodyPr/>
          <a:lstStyle/>
          <a:p>
            <a:pPr/>
            <a:r>
              <a:t>Title Text</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Lighthouse in Portugal with coastal rock formations in the foreground overlooking the ocean at sunset "/>
          <p:cNvSpPr/>
          <p:nvPr>
            <p:ph type="pic" idx="21"/>
          </p:nvPr>
        </p:nvSpPr>
        <p:spPr>
          <a:xfrm>
            <a:off x="12623800" y="-1346200"/>
            <a:ext cx="10928468" cy="16319500"/>
          </a:xfrm>
          <a:prstGeom prst="rect">
            <a:avLst/>
          </a:prstGeom>
          <a:ln w="9525">
            <a:round/>
          </a:ln>
        </p:spPr>
        <p:txBody>
          <a:bodyPr lIns="91439" tIns="45719" rIns="91439" bIns="45719" anchor="t">
            <a:noAutofit/>
          </a:bodyPr>
          <a:lstStyle/>
          <a:p>
            <a:pPr/>
          </a:p>
        </p:txBody>
      </p:sp>
      <p:sp>
        <p:nvSpPr>
          <p:cNvPr id="42" name="Title Text"/>
          <p:cNvSpPr txBox="1"/>
          <p:nvPr>
            <p:ph type="title"/>
          </p:nvPr>
        </p:nvSpPr>
        <p:spPr>
          <a:xfrm>
            <a:off x="952500" y="3378200"/>
            <a:ext cx="10934700" cy="8534400"/>
          </a:xfrm>
          <a:prstGeom prst="rect">
            <a:avLst/>
          </a:prstGeom>
        </p:spPr>
        <p:txBody>
          <a:bodyPr anchor="t"/>
          <a:lstStyle/>
          <a:p>
            <a:pPr/>
            <a:r>
              <a:t>Title Text</a:t>
            </a:r>
          </a:p>
        </p:txBody>
      </p:sp>
      <p:sp>
        <p:nvSpPr>
          <p:cNvPr id="43" name="Body Level One…"/>
          <p:cNvSpPr txBox="1"/>
          <p:nvPr>
            <p:ph type="body" sz="quarter" idx="1"/>
          </p:nvPr>
        </p:nvSpPr>
        <p:spPr>
          <a:xfrm>
            <a:off x="952500" y="1638300"/>
            <a:ext cx="109347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1" name="Line"/>
          <p:cNvSpPr/>
          <p:nvPr/>
        </p:nvSpPr>
        <p:spPr>
          <a:xfrm>
            <a:off x="952500" y="36195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2" name="Title Text"/>
          <p:cNvSpPr txBox="1"/>
          <p:nvPr>
            <p:ph type="title"/>
          </p:nvPr>
        </p:nvSpPr>
        <p:spPr>
          <a:prstGeom prst="rect">
            <a:avLst/>
          </a:prstGeom>
        </p:spPr>
        <p:txBody>
          <a:body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61" name="Title Text"/>
          <p:cNvSpPr txBox="1"/>
          <p:nvPr>
            <p:ph type="title"/>
          </p:nvPr>
        </p:nvSpPr>
        <p:spPr>
          <a:prstGeom prst="rect">
            <a:avLst/>
          </a:prstGeom>
        </p:spPr>
        <p:txBody>
          <a:bodyPr/>
          <a:lstStyle/>
          <a:p>
            <a:pPr/>
            <a:r>
              <a:t>Title Text</a:t>
            </a:r>
          </a:p>
        </p:txBody>
      </p:sp>
      <p:sp>
        <p:nvSpPr>
          <p:cNvPr id="62" name="Body Level One…"/>
          <p:cNvSpPr txBox="1"/>
          <p:nvPr>
            <p:ph type="body" idx="1"/>
          </p:nvPr>
        </p:nvSpPr>
        <p:spPr>
          <a:xfrm>
            <a:off x="952500" y="4267200"/>
            <a:ext cx="22479000" cy="8051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1" name="Rock formations in the turquoise waters of Algarve, Portugal"/>
          <p:cNvSpPr/>
          <p:nvPr>
            <p:ph type="pic" sz="half" idx="21"/>
          </p:nvPr>
        </p:nvSpPr>
        <p:spPr>
          <a:xfrm>
            <a:off x="381000" y="4229100"/>
            <a:ext cx="11684000" cy="7789334"/>
          </a:xfrm>
          <a:prstGeom prst="rect">
            <a:avLst/>
          </a:prstGeom>
          <a:ln w="9525">
            <a:round/>
          </a:ln>
        </p:spPr>
        <p:txBody>
          <a:bodyPr lIns="91439" tIns="45719" rIns="91439" bIns="45719" anchor="t">
            <a:noAutofit/>
          </a:bodyPr>
          <a:lstStyle/>
          <a:p>
            <a:pP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sz="half" idx="1"/>
          </p:nvPr>
        </p:nvSpPr>
        <p:spPr>
          <a:xfrm>
            <a:off x="12687300" y="4114800"/>
            <a:ext cx="10744200" cy="7950200"/>
          </a:xfrm>
          <a:prstGeom prst="rect">
            <a:avLst/>
          </a:prstGeom>
        </p:spPr>
        <p:txBody>
          <a:bodyPr/>
          <a:lstStyle>
            <a:lvl1pPr marL="495300" indent="-495300">
              <a:spcBef>
                <a:spcPts val="4500"/>
              </a:spcBef>
              <a:buSzPct val="30000"/>
              <a:buBlip>
                <a:blip r:embed="rId2"/>
              </a:buBlip>
              <a:defRPr sz="4200"/>
            </a:lvl1pPr>
            <a:lvl2pPr marL="990600" indent="-495300">
              <a:spcBef>
                <a:spcPts val="4500"/>
              </a:spcBef>
              <a:buSzPct val="30000"/>
              <a:buBlip>
                <a:blip r:embed="rId2"/>
              </a:buBlip>
              <a:defRPr sz="4200"/>
            </a:lvl2pPr>
            <a:lvl3pPr marL="1485900" indent="-495300">
              <a:spcBef>
                <a:spcPts val="4500"/>
              </a:spcBef>
              <a:buSzPct val="30000"/>
              <a:buBlip>
                <a:blip r:embed="rId2"/>
              </a:buBlip>
              <a:defRPr sz="4200"/>
            </a:lvl3pPr>
            <a:lvl4pPr marL="1981200" indent="-495300">
              <a:spcBef>
                <a:spcPts val="4500"/>
              </a:spcBef>
              <a:buSzPct val="30000"/>
              <a:buBlip>
                <a:blip r:embed="rId2"/>
              </a:buBlip>
              <a:defRPr sz="4200"/>
            </a:lvl4pPr>
            <a:lvl5pPr marL="2476500" indent="-495300">
              <a:spcBef>
                <a:spcPts val="4500"/>
              </a:spcBef>
              <a:buSzPct val="30000"/>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9" name="Green and yellow boat at water’s edge across from the village of Ferragudo, Portugal at duskFishermen boats at sea near village at dusk in Algarve, south of Portugal."/>
          <p:cNvSpPr/>
          <p:nvPr>
            <p:ph type="pic" sz="half" idx="21"/>
          </p:nvPr>
        </p:nvSpPr>
        <p:spPr>
          <a:xfrm>
            <a:off x="13208000" y="520700"/>
            <a:ext cx="10909968" cy="7277100"/>
          </a:xfrm>
          <a:prstGeom prst="rect">
            <a:avLst/>
          </a:prstGeom>
          <a:ln w="9525">
            <a:round/>
          </a:ln>
        </p:spPr>
        <p:txBody>
          <a:bodyPr lIns="91439" tIns="45719" rIns="91439" bIns="45719" anchor="t">
            <a:noAutofit/>
          </a:bodyPr>
          <a:lstStyle/>
          <a:p>
            <a:pPr/>
          </a:p>
        </p:txBody>
      </p:sp>
      <p:sp>
        <p:nvSpPr>
          <p:cNvPr id="90" name="Rock formations in the turquoise waters of Algarve, Portugal"/>
          <p:cNvSpPr/>
          <p:nvPr>
            <p:ph type="pic" sz="half" idx="22"/>
          </p:nvPr>
        </p:nvSpPr>
        <p:spPr>
          <a:xfrm>
            <a:off x="13208000" y="6146800"/>
            <a:ext cx="10160000" cy="6773334"/>
          </a:xfrm>
          <a:prstGeom prst="rect">
            <a:avLst/>
          </a:prstGeom>
          <a:ln w="9525">
            <a:round/>
          </a:ln>
        </p:spPr>
        <p:txBody>
          <a:bodyPr lIns="91439" tIns="45719" rIns="91439" bIns="45719" anchor="t">
            <a:noAutofit/>
          </a:bodyPr>
          <a:lstStyle/>
          <a:p>
            <a:pPr/>
          </a:p>
        </p:txBody>
      </p:sp>
      <p:sp>
        <p:nvSpPr>
          <p:cNvPr id="91" name="Lighthouse in Portugal with coastal rock formations in the foreground overlooking the ocean at sunset "/>
          <p:cNvSpPr/>
          <p:nvPr>
            <p:ph type="pic" idx="23"/>
          </p:nvPr>
        </p:nvSpPr>
        <p:spPr>
          <a:xfrm>
            <a:off x="742138" y="-1391145"/>
            <a:ext cx="11855474" cy="17703801"/>
          </a:xfrm>
          <a:prstGeom prst="rect">
            <a:avLst/>
          </a:prstGeom>
          <a:ln w="9525">
            <a:round/>
          </a:ln>
        </p:spPr>
        <p:txBody>
          <a:bodyPr lIns="91439" tIns="45719" rIns="91439" bIns="45719" anchor="t">
            <a:noAutofit/>
          </a:bodyPr>
          <a:lstStyle/>
          <a:p>
            <a:pP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Line"/>
          <p:cNvSpPr/>
          <p:nvPr/>
        </p:nvSpPr>
        <p:spPr>
          <a:xfrm>
            <a:off x="952500" y="13004800"/>
            <a:ext cx="22479000" cy="0"/>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ne"/>
          <p:cNvSpPr/>
          <p:nvPr/>
        </p:nvSpPr>
        <p:spPr>
          <a:xfrm>
            <a:off x="952500" y="7112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Body Level One…"/>
          <p:cNvSpPr txBox="1"/>
          <p:nvPr>
            <p:ph type="body" idx="1"/>
          </p:nvPr>
        </p:nvSpPr>
        <p:spPr>
          <a:xfrm>
            <a:off x="952500" y="1384300"/>
            <a:ext cx="22479000" cy="1094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Title Text"/>
          <p:cNvSpPr txBox="1"/>
          <p:nvPr>
            <p:ph type="title"/>
          </p:nvPr>
        </p:nvSpPr>
        <p:spPr>
          <a:xfrm>
            <a:off x="952500" y="838200"/>
            <a:ext cx="22479000" cy="2679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Slide Number"/>
          <p:cNvSpPr txBox="1"/>
          <p:nvPr>
            <p:ph type="sldNum" sz="quarter" idx="2"/>
          </p:nvPr>
        </p:nvSpPr>
        <p:spPr>
          <a:xfrm>
            <a:off x="22923500" y="12319000"/>
            <a:ext cx="419100" cy="4572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1pPr>
      <a:lvl2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2pPr>
      <a:lvl3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3pPr>
      <a:lvl4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4pPr>
      <a:lvl5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5pPr>
      <a:lvl6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6pPr>
      <a:lvl7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7pPr>
      <a:lvl8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8pPr>
      <a:lvl9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9pPr>
    </p:titleStyle>
    <p:bodyStyle>
      <a:lvl1pPr marL="571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1pPr>
      <a:lvl2pPr marL="1143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2pPr>
      <a:lvl3pPr marL="1714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3pPr>
      <a:lvl4pPr marL="2286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4pPr>
      <a:lvl5pPr marL="2857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g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Rock formations in the turquoise waters of Algarve, Portugal" descr="Rock formations in the turquoise waters of Algarve, Portugal"/>
          <p:cNvPicPr>
            <a:picLocks noChangeAspect="0"/>
          </p:cNvPicPr>
          <p:nvPr>
            <p:ph type="pic" idx="21"/>
          </p:nvPr>
        </p:nvPicPr>
        <p:blipFill>
          <a:blip r:embed="rId2">
            <a:extLst/>
          </a:blip>
          <a:stretch>
            <a:fillRect/>
          </a:stretch>
        </p:blipFill>
        <p:spPr>
          <a:xfrm>
            <a:off x="825500" y="1320800"/>
            <a:ext cx="22733000" cy="8331200"/>
          </a:xfrm>
          <a:prstGeom prst="rect">
            <a:avLst/>
          </a:prstGeom>
        </p:spPr>
      </p:pic>
      <p:sp>
        <p:nvSpPr>
          <p:cNvPr id="154" name="The Revelation of Jesus Christ"/>
          <p:cNvSpPr txBox="1"/>
          <p:nvPr>
            <p:ph type="title"/>
          </p:nvPr>
        </p:nvSpPr>
        <p:spPr>
          <a:prstGeom prst="rect">
            <a:avLst/>
          </a:prstGeom>
        </p:spPr>
        <p:txBody>
          <a:bodyPr/>
          <a:lstStyle/>
          <a:p>
            <a:pPr/>
            <a:r>
              <a:t>The Revelation of Jesus Christ</a:t>
            </a:r>
          </a:p>
        </p:txBody>
      </p:sp>
      <p:sp>
        <p:nvSpPr>
          <p:cNvPr id="155" name="Vision 3, Part 4 (Revelation 13:5-12) - The Two Beasts"/>
          <p:cNvSpPr txBox="1"/>
          <p:nvPr>
            <p:ph type="body" sz="quarter" idx="1"/>
          </p:nvPr>
        </p:nvSpPr>
        <p:spPr>
          <a:prstGeom prst="rect">
            <a:avLst/>
          </a:prstGeom>
        </p:spPr>
        <p:txBody>
          <a:bodyPr/>
          <a:lstStyle/>
          <a:p>
            <a:pPr/>
            <a:r>
              <a:t>Vision 3, Part 4 (Revelation 13:5-12) - The Two Beasts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From the New World Encyclopedia"/>
          <p:cNvSpPr txBox="1"/>
          <p:nvPr>
            <p:ph type="body" idx="21"/>
          </p:nvPr>
        </p:nvSpPr>
        <p:spPr>
          <a:xfrm>
            <a:off x="952500" y="11591297"/>
            <a:ext cx="22479000" cy="711201"/>
          </a:xfrm>
          <a:prstGeom prst="rect">
            <a:avLst/>
          </a:prstGeom>
        </p:spPr>
        <p:txBody>
          <a:bodyPr/>
          <a:lstStyle/>
          <a:p>
            <a:pPr/>
            <a:r>
              <a:t>–From the New World Encyclopedia</a:t>
            </a:r>
          </a:p>
        </p:txBody>
      </p:sp>
      <p:sp>
        <p:nvSpPr>
          <p:cNvPr id="195" name="“... the bishops saw it necessary to evaluate and legitimize these cults. In doing so, the bishop would inquire into the circumstances of the purported martyr's death and, finding it ideologically sound, would send the martyr's name and an account of the"/>
          <p:cNvSpPr txBox="1"/>
          <p:nvPr>
            <p:ph type="body" idx="22"/>
          </p:nvPr>
        </p:nvSpPr>
        <p:spPr>
          <a:xfrm>
            <a:off x="988218" y="1938023"/>
            <a:ext cx="22264960" cy="8432802"/>
          </a:xfrm>
          <a:prstGeom prst="rect">
            <a:avLst/>
          </a:prstGeom>
        </p:spPr>
        <p:txBody>
          <a:bodyPr/>
          <a:lstStyle>
            <a:lvl1pPr>
              <a:defRPr sz="7000"/>
            </a:lvl1pPr>
          </a:lstStyle>
          <a:p>
            <a:pPr/>
            <a:r>
              <a:t>“... the bishops saw it necessary to evaluate and legitimize these cults. In doing so, the bishop would inquire into the circumstances of the purported martyr's death and, finding it ideologically sound, would send the martyr's name and an account of their passing to neighboring churches so that, in event of approval by their respective bishops, the cults of the martyr might also extend to their churches.”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Morphs into the cult of the saints"/>
          <p:cNvSpPr txBox="1"/>
          <p:nvPr>
            <p:ph type="title"/>
          </p:nvPr>
        </p:nvSpPr>
        <p:spPr>
          <a:prstGeom prst="rect">
            <a:avLst/>
          </a:prstGeom>
        </p:spPr>
        <p:txBody>
          <a:bodyPr/>
          <a:lstStyle/>
          <a:p>
            <a:pPr/>
            <a:r>
              <a:t>Morphs into the cult of the saints</a:t>
            </a:r>
          </a:p>
        </p:txBody>
      </p:sp>
      <p:sp>
        <p:nvSpPr>
          <p:cNvPr id="200" name="Branches out to include venerable monks and bishops toward the end of the fourth century…"/>
          <p:cNvSpPr txBox="1"/>
          <p:nvPr>
            <p:ph type="body" idx="1"/>
          </p:nvPr>
        </p:nvSpPr>
        <p:spPr>
          <a:xfrm>
            <a:off x="952500" y="3949851"/>
            <a:ext cx="22479000" cy="8661098"/>
          </a:xfrm>
          <a:prstGeom prst="rect">
            <a:avLst/>
          </a:prstGeom>
        </p:spPr>
        <p:txBody>
          <a:bodyPr/>
          <a:lstStyle/>
          <a:p>
            <a:pPr marL="571499" indent="-571499">
              <a:lnSpc>
                <a:spcPct val="110000"/>
              </a:lnSpc>
              <a:spcBef>
                <a:spcPts val="2400"/>
              </a:spcBef>
              <a:buBlip>
                <a:blip r:embed="rId3"/>
              </a:buBlip>
              <a:defRPr sz="5300"/>
            </a:pPr>
            <a:r>
              <a:t>Branches out to include venerable monks and bishops toward the end of the fourth century</a:t>
            </a:r>
          </a:p>
          <a:p>
            <a:pPr marL="571499" indent="-571499">
              <a:lnSpc>
                <a:spcPct val="110000"/>
              </a:lnSpc>
              <a:spcBef>
                <a:spcPts val="2400"/>
              </a:spcBef>
              <a:buBlip>
                <a:blip r:embed="rId3"/>
              </a:buBlip>
              <a:defRPr sz="5300"/>
            </a:pPr>
            <a:r>
              <a:t>Bishops were inconsistent — some poor candidates were canonized</a:t>
            </a:r>
          </a:p>
          <a:p>
            <a:pPr marL="571499" indent="-571499">
              <a:lnSpc>
                <a:spcPct val="110000"/>
              </a:lnSpc>
              <a:spcBef>
                <a:spcPts val="2400"/>
              </a:spcBef>
              <a:buBlip>
                <a:blip r:embed="rId3"/>
              </a:buBlip>
              <a:defRPr sz="5300"/>
            </a:pPr>
            <a:r>
              <a:t>“By the 10th century, appeals were made to the pope. The first saint canonized by a pope was Ulrich, bishop of Augsburg, who died in 973 and was canonized by Pope John XV at a synod held in the Lateran in 993. Pope Alexander III (1159–81) began to reserve the cases of canonization to the Holy See, and this became general law under Pope Gregory IX (1227–41)” (Encyclopedia Brittanica).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he beast makes war with the saints"/>
          <p:cNvSpPr txBox="1"/>
          <p:nvPr>
            <p:ph type="title"/>
          </p:nvPr>
        </p:nvSpPr>
        <p:spPr>
          <a:prstGeom prst="rect">
            <a:avLst/>
          </a:prstGeom>
        </p:spPr>
        <p:txBody>
          <a:bodyPr/>
          <a:lstStyle/>
          <a:p>
            <a:pPr/>
            <a:r>
              <a:t>The beast makes war with the saints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ecular persecution of heretics"/>
          <p:cNvSpPr txBox="1"/>
          <p:nvPr>
            <p:ph type="title"/>
          </p:nvPr>
        </p:nvSpPr>
        <p:spPr>
          <a:prstGeom prst="rect">
            <a:avLst/>
          </a:prstGeom>
        </p:spPr>
        <p:txBody>
          <a:bodyPr/>
          <a:lstStyle/>
          <a:p>
            <a:pPr/>
            <a:r>
              <a:t>Secular persecution of heretics</a:t>
            </a:r>
          </a:p>
        </p:txBody>
      </p:sp>
      <p:sp>
        <p:nvSpPr>
          <p:cNvPr id="207" name="The council of Toulouse in 1119 ordered, “that (the heretics who reject the sacraments) be punished by the temporal power.”…"/>
          <p:cNvSpPr txBox="1"/>
          <p:nvPr>
            <p:ph type="body" idx="1"/>
          </p:nvPr>
        </p:nvSpPr>
        <p:spPr>
          <a:prstGeom prst="rect">
            <a:avLst/>
          </a:prstGeom>
        </p:spPr>
        <p:txBody>
          <a:bodyPr/>
          <a:lstStyle/>
          <a:p>
            <a:pPr marL="571499" indent="-571499">
              <a:lnSpc>
                <a:spcPct val="120000"/>
              </a:lnSpc>
              <a:spcBef>
                <a:spcPts val="3600"/>
              </a:spcBef>
              <a:buBlip>
                <a:blip r:embed="rId3"/>
              </a:buBlip>
              <a:defRPr sz="5500"/>
            </a:pPr>
            <a:r>
              <a:t>The council of Toulouse in 1119 ordered, “that (the heretics who reject the sacraments) be punished by the </a:t>
            </a:r>
            <a:r>
              <a:rPr i="1" u="sng"/>
              <a:t>temporal</a:t>
            </a:r>
            <a:r>
              <a:t> power.”</a:t>
            </a:r>
          </a:p>
          <a:p>
            <a:pPr marL="571499" indent="-571499">
              <a:lnSpc>
                <a:spcPct val="120000"/>
              </a:lnSpc>
              <a:spcBef>
                <a:spcPts val="3600"/>
              </a:spcBef>
              <a:buBlip>
                <a:blip r:embed="rId3"/>
              </a:buBlip>
              <a:defRPr sz="5500"/>
            </a:pPr>
            <a:r>
              <a:t>The Lateran council of 1139, “condemned heretics to be, 'imprisoned by the Catholic </a:t>
            </a:r>
            <a:r>
              <a:rPr i="1" u="sng"/>
              <a:t>princes</a:t>
            </a:r>
            <a:r>
              <a:t>,' and their goods confiscated.”</a:t>
            </a:r>
          </a:p>
          <a:p>
            <a:pPr marL="571499" indent="-571499">
              <a:lnSpc>
                <a:spcPct val="120000"/>
              </a:lnSpc>
              <a:spcBef>
                <a:spcPts val="3600"/>
              </a:spcBef>
              <a:buBlip>
                <a:blip r:embed="rId3"/>
              </a:buBlip>
              <a:defRPr sz="5500"/>
            </a:pPr>
            <a:r>
              <a:t>“...in the Lateran council [of 1179] Pope Alexander III again authorized </a:t>
            </a:r>
            <a:r>
              <a:rPr i="1" u="sng"/>
              <a:t>princes</a:t>
            </a:r>
            <a:r>
              <a:t> to imprison heretics, and again submitted the goods of these men to confiscation.”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7">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7"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Council of Verona, 1184"/>
          <p:cNvSpPr txBox="1"/>
          <p:nvPr>
            <p:ph type="title"/>
          </p:nvPr>
        </p:nvSpPr>
        <p:spPr>
          <a:prstGeom prst="rect">
            <a:avLst/>
          </a:prstGeom>
        </p:spPr>
        <p:txBody>
          <a:bodyPr/>
          <a:lstStyle/>
          <a:p>
            <a:pPr/>
            <a:r>
              <a:t>Council of Verona, 1184</a:t>
            </a:r>
          </a:p>
        </p:txBody>
      </p:sp>
      <p:sp>
        <p:nvSpPr>
          <p:cNvPr id="212" name="“Counts, barons, rectors, and consuls of cities or other places shall be ordered by the bishops to bind themselves by an oath to afford the church, whenever required to, a devoted and efficient cooperation, in all good faith, and according to their means"/>
          <p:cNvSpPr txBox="1"/>
          <p:nvPr>
            <p:ph type="body" idx="1"/>
          </p:nvPr>
        </p:nvSpPr>
        <p:spPr>
          <a:prstGeom prst="rect">
            <a:avLst/>
          </a:prstGeom>
        </p:spPr>
        <p:txBody>
          <a:bodyPr/>
          <a:lstStyle/>
          <a:p>
            <a:pPr marL="0" indent="0" algn="ctr">
              <a:lnSpc>
                <a:spcPct val="120000"/>
              </a:lnSpc>
              <a:spcBef>
                <a:spcPts val="0"/>
              </a:spcBef>
              <a:buSzTx/>
              <a:buNone/>
              <a:defRPr sz="6600"/>
            </a:pPr>
            <a:r>
              <a:t>“Counts, barons, rectors, and consuls of cities or other places shall be ordered </a:t>
            </a:r>
            <a:r>
              <a:rPr i="1" u="sng"/>
              <a:t>by the bishops</a:t>
            </a:r>
            <a:r>
              <a:t> to bind themselves by an oath to afford the church, whenever required to, a devoted and efficient cooperation, in all good faith, and according to their means.  If they refuse this cooperation, they will be deprived of their places, without compensation, and their lands will be put under an interdict.”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Lateran council, 1215"/>
          <p:cNvSpPr txBox="1"/>
          <p:nvPr>
            <p:ph type="title"/>
          </p:nvPr>
        </p:nvSpPr>
        <p:spPr>
          <a:prstGeom prst="rect">
            <a:avLst/>
          </a:prstGeom>
        </p:spPr>
        <p:txBody>
          <a:bodyPr/>
          <a:lstStyle/>
          <a:p>
            <a:pPr/>
            <a:r>
              <a:t>Lateran council, 1215</a:t>
            </a:r>
          </a:p>
        </p:txBody>
      </p:sp>
      <p:sp>
        <p:nvSpPr>
          <p:cNvPr id="217" name="“The excommunicated prince [for his refusal to intervene against heretics] shall at the end of a year be denounced by the Sovereign Pontiff, who shall free his subjects from their oath of fidelity, and deliver his country to invasion of Catholics.”"/>
          <p:cNvSpPr txBox="1"/>
          <p:nvPr>
            <p:ph type="body" idx="1"/>
          </p:nvPr>
        </p:nvSpPr>
        <p:spPr>
          <a:prstGeom prst="rect">
            <a:avLst/>
          </a:prstGeom>
        </p:spPr>
        <p:txBody>
          <a:bodyPr/>
          <a:lstStyle>
            <a:lvl1pPr marL="0" indent="0" algn="ctr">
              <a:lnSpc>
                <a:spcPct val="120000"/>
              </a:lnSpc>
              <a:spcBef>
                <a:spcPts val="0"/>
              </a:spcBef>
              <a:buSzTx/>
              <a:buNone/>
              <a:defRPr sz="7300"/>
            </a:lvl1pPr>
          </a:lstStyle>
          <a:p>
            <a:pPr/>
            <a:r>
              <a:t>“The excommunicated prince [for his refusal to intervene against heretics] shall at the end of a year be denounced by the Sovereign Pontiff, who shall free his subjects from their oath of fidelity, and deliver his country to invasion of Catholics.”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13:8-10:"/>
          <p:cNvSpPr txBox="1"/>
          <p:nvPr>
            <p:ph type="ctrTitle"/>
          </p:nvPr>
        </p:nvSpPr>
        <p:spPr>
          <a:prstGeom prst="rect">
            <a:avLst/>
          </a:prstGeom>
        </p:spPr>
        <p:txBody>
          <a:bodyPr/>
          <a:lstStyle/>
          <a:p>
            <a:pPr/>
            <a:r>
              <a:t>13:8-10: </a:t>
            </a:r>
          </a:p>
        </p:txBody>
      </p:sp>
      <p:sp>
        <p:nvSpPr>
          <p:cNvPr id="222" name="All who dwell on the earth will worship him, whose names have not been written in the Book of Life of the Lamb slain from the foundation of the world. If anyone has an ear, let him hear. He who leads into captivity shall go into captivity; he who kills w"/>
          <p:cNvSpPr txBox="1"/>
          <p:nvPr>
            <p:ph type="subTitle" idx="1"/>
          </p:nvPr>
        </p:nvSpPr>
        <p:spPr>
          <a:xfrm>
            <a:off x="952500" y="6221896"/>
            <a:ext cx="22479000" cy="6119774"/>
          </a:xfrm>
          <a:prstGeom prst="rect">
            <a:avLst/>
          </a:prstGeom>
        </p:spPr>
        <p:txBody>
          <a:bodyPr anchor="ctr"/>
          <a:lstStyle>
            <a:lvl1pPr defTabSz="792479">
              <a:lnSpc>
                <a:spcPct val="110000"/>
              </a:lnSpc>
              <a:defRPr sz="6240"/>
            </a:lvl1pPr>
          </a:lstStyle>
          <a:p>
            <a:pPr/>
            <a:r>
              <a:t>All who dwell on the earth will worship him, whose names have not been written in the Book of Life of the Lamb slain from the foundation of the world. If anyone has an ear, let him hear. He who leads into captivity shall go into captivity; he who kills with the sword must be killed with the sword. Here is the patience and the faith of the saints.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noFill/>
      </p:bgPr>
    </p:bg>
    <p:spTree>
      <p:nvGrpSpPr>
        <p:cNvPr id="1" name=""/>
        <p:cNvGrpSpPr/>
        <p:nvPr/>
      </p:nvGrpSpPr>
      <p:grpSpPr>
        <a:xfrm>
          <a:off x="0" y="0"/>
          <a:ext cx="0" cy="0"/>
          <a:chOff x="0" y="0"/>
          <a:chExt cx="0" cy="0"/>
        </a:xfrm>
      </p:grpSpPr>
      <p:pic>
        <p:nvPicPr>
          <p:cNvPr id="224" name="Green and yellow boat on the shore across the water from the village of Ferragudo, Portugal at duskFishermen boats at sea near village at dusk in Algarve, south of Portugal." descr="Green and yellow boat on the shore across the water from the village of Ferragudo, Portugal at duskFishermen boats at sea near village at dusk in Algarve, south of Portugal."/>
          <p:cNvPicPr>
            <a:picLocks noChangeAspect="1"/>
          </p:cNvPicPr>
          <p:nvPr>
            <p:ph type="pic" idx="21"/>
          </p:nvPr>
        </p:nvPicPr>
        <p:blipFill>
          <a:blip r:embed="rId3">
            <a:extLst/>
          </a:blip>
          <a:srcRect l="0" t="0" r="0" b="0"/>
          <a:stretch>
            <a:fillRect/>
          </a:stretch>
        </p:blipFill>
        <p:spPr>
          <a:xfrm>
            <a:off x="832993" y="0"/>
            <a:ext cx="22718014" cy="13716000"/>
          </a:xfrm>
          <a:prstGeom prst="rect">
            <a:avLst/>
          </a:prstGeom>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The book of life"/>
          <p:cNvSpPr txBox="1"/>
          <p:nvPr>
            <p:ph type="title"/>
          </p:nvPr>
        </p:nvSpPr>
        <p:spPr>
          <a:prstGeom prst="rect">
            <a:avLst/>
          </a:prstGeom>
        </p:spPr>
        <p:txBody>
          <a:bodyPr/>
          <a:lstStyle/>
          <a:p>
            <a:pPr/>
            <a:r>
              <a:t>The book of life </a:t>
            </a:r>
          </a:p>
        </p:txBody>
      </p:sp>
      <p:sp>
        <p:nvSpPr>
          <p:cNvPr id="229" name="God’s record of the faithful…"/>
          <p:cNvSpPr txBox="1"/>
          <p:nvPr>
            <p:ph type="body" idx="1"/>
          </p:nvPr>
        </p:nvSpPr>
        <p:spPr>
          <a:prstGeom prst="rect">
            <a:avLst/>
          </a:prstGeom>
        </p:spPr>
        <p:txBody>
          <a:bodyPr/>
          <a:lstStyle/>
          <a:p>
            <a:pPr marL="531494" indent="-531494" defTabSz="767715">
              <a:lnSpc>
                <a:spcPct val="110000"/>
              </a:lnSpc>
              <a:spcBef>
                <a:spcPts val="3900"/>
              </a:spcBef>
              <a:buBlip>
                <a:blip r:embed="rId3"/>
              </a:buBlip>
              <a:defRPr sz="5580"/>
            </a:pPr>
            <a:r>
              <a:t>God’s record of the faithful</a:t>
            </a:r>
          </a:p>
          <a:p>
            <a:pPr marL="531494" indent="-531494" defTabSz="767715">
              <a:lnSpc>
                <a:spcPct val="110000"/>
              </a:lnSpc>
              <a:spcBef>
                <a:spcPts val="3900"/>
              </a:spcBef>
              <a:buBlip>
                <a:blip r:embed="rId3"/>
              </a:buBlip>
              <a:defRPr sz="5580"/>
            </a:pPr>
            <a:r>
              <a:t>First mentioned by Moses in Exodus 32:32</a:t>
            </a:r>
          </a:p>
          <a:p>
            <a:pPr marL="531494" indent="-531494" defTabSz="767715">
              <a:lnSpc>
                <a:spcPct val="110000"/>
              </a:lnSpc>
              <a:spcBef>
                <a:spcPts val="3900"/>
              </a:spcBef>
              <a:buBlip>
                <a:blip r:embed="rId3"/>
              </a:buBlip>
              <a:defRPr sz="5580"/>
            </a:pPr>
            <a:r>
              <a:t>Mentioned again in Daniel 12:1 (other places in between Moses and Daniel)</a:t>
            </a:r>
          </a:p>
          <a:p>
            <a:pPr marL="531494" indent="-531494" defTabSz="767715">
              <a:lnSpc>
                <a:spcPct val="110000"/>
              </a:lnSpc>
              <a:spcBef>
                <a:spcPts val="3900"/>
              </a:spcBef>
              <a:buBlip>
                <a:blip r:embed="rId3"/>
              </a:buBlip>
              <a:defRPr sz="5580"/>
            </a:pPr>
            <a:r>
              <a:t>Luke 10:20, “Nevertheless do not rejoice in this, that the spirits are subject to you, but rather rejoice because your names are written in heaven.”</a:t>
            </a:r>
          </a:p>
          <a:p>
            <a:pPr marL="531494" indent="-531494" defTabSz="767715">
              <a:lnSpc>
                <a:spcPct val="110000"/>
              </a:lnSpc>
              <a:spcBef>
                <a:spcPts val="3900"/>
              </a:spcBef>
              <a:buBlip>
                <a:blip r:embed="rId3"/>
              </a:buBlip>
              <a:defRPr sz="5580"/>
            </a:pPr>
            <a:r>
              <a:t>7 references in Revelation: 3:5, 13:8, 17:8, 20:12 and 15, 21:27, 22:19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9"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he lamb slain"/>
          <p:cNvSpPr txBox="1"/>
          <p:nvPr>
            <p:ph type="title"/>
          </p:nvPr>
        </p:nvSpPr>
        <p:spPr>
          <a:prstGeom prst="rect">
            <a:avLst/>
          </a:prstGeom>
        </p:spPr>
        <p:txBody>
          <a:bodyPr/>
          <a:lstStyle/>
          <a:p>
            <a:pPr/>
            <a:r>
              <a:t>The lamb slain</a:t>
            </a:r>
          </a:p>
        </p:txBody>
      </p:sp>
      <p:sp>
        <p:nvSpPr>
          <p:cNvPr id="234" name="“…from the foundation of the world” - God’s foreordained plan of salvation…"/>
          <p:cNvSpPr txBox="1"/>
          <p:nvPr>
            <p:ph type="body" idx="1"/>
          </p:nvPr>
        </p:nvSpPr>
        <p:spPr>
          <a:prstGeom prst="rect">
            <a:avLst/>
          </a:prstGeom>
        </p:spPr>
        <p:txBody>
          <a:bodyPr/>
          <a:lstStyle/>
          <a:p>
            <a:pPr>
              <a:buBlip>
                <a:blip r:embed="rId3"/>
              </a:buBlip>
            </a:pPr>
            <a:r>
              <a:t>“…from the foundation of the world” - God’s foreordained plan of salvation</a:t>
            </a:r>
          </a:p>
          <a:p>
            <a:pPr>
              <a:buBlip>
                <a:blip r:embed="rId3"/>
              </a:buBlip>
            </a:pPr>
            <a:r>
              <a:t>1 Peter 1:19-20, “but with the precious blood of Christ, as of a lamb without blemish and without spot. [20] He indeed was foreordained before the foundation of the world, but was manifest in these last times for you,”</a:t>
            </a:r>
          </a:p>
          <a:p>
            <a:pPr>
              <a:buBlip>
                <a:blip r:embed="rId3"/>
              </a:buBlip>
            </a:pPr>
            <a:r>
              <a:t>2 Timothy 1:9-10, “who has saved us and called us with a holy calling, not according to our works, but according to His own purpose and grace which was given to us in Christ Jesus before time began, [10] but has now been revealed by the appearing of our Savior Jesus Christ, who has abolished death and brought life and immortality to light through the gospel,”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4"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ummary of 13:3-4, 17:11-13"/>
          <p:cNvSpPr txBox="1"/>
          <p:nvPr>
            <p:ph type="title"/>
          </p:nvPr>
        </p:nvSpPr>
        <p:spPr>
          <a:prstGeom prst="rect">
            <a:avLst/>
          </a:prstGeom>
        </p:spPr>
        <p:txBody>
          <a:bodyPr/>
          <a:lstStyle/>
          <a:p>
            <a:pPr/>
            <a:r>
              <a:t>Summary of 13:3-4, 17:11-13</a:t>
            </a:r>
          </a:p>
        </p:txBody>
      </p:sp>
      <p:sp>
        <p:nvSpPr>
          <p:cNvPr id="158" name="The successive invasions by Germanic tribes seem to deal a death blow to Rome.…"/>
          <p:cNvSpPr txBox="1"/>
          <p:nvPr>
            <p:ph type="body" idx="1"/>
          </p:nvPr>
        </p:nvSpPr>
        <p:spPr>
          <a:xfrm>
            <a:off x="952500" y="4021042"/>
            <a:ext cx="22479000" cy="8687068"/>
          </a:xfrm>
          <a:prstGeom prst="rect">
            <a:avLst/>
          </a:prstGeom>
        </p:spPr>
        <p:txBody>
          <a:bodyPr/>
          <a:lstStyle/>
          <a:p>
            <a:pPr marL="571499" indent="-571499">
              <a:lnSpc>
                <a:spcPct val="110000"/>
              </a:lnSpc>
              <a:spcBef>
                <a:spcPts val="3600"/>
              </a:spcBef>
              <a:buBlip>
                <a:blip r:embed="rId3"/>
              </a:buBlip>
              <a:defRPr sz="5500"/>
            </a:pPr>
            <a:r>
              <a:t>The successive invasions by Germanic tribes seem to deal a death blow to Rome.</a:t>
            </a:r>
          </a:p>
          <a:p>
            <a:pPr marL="571499" indent="-571499">
              <a:lnSpc>
                <a:spcPct val="110000"/>
              </a:lnSpc>
              <a:spcBef>
                <a:spcPts val="3600"/>
              </a:spcBef>
              <a:buBlip>
                <a:blip r:embed="rId3"/>
              </a:buBlip>
              <a:defRPr sz="5500"/>
            </a:pPr>
            <a:r>
              <a:t>But the Latin church revived the empire and becomes the eighth phase of Roman power.</a:t>
            </a:r>
          </a:p>
          <a:p>
            <a:pPr marL="571499" indent="-571499">
              <a:lnSpc>
                <a:spcPct val="110000"/>
              </a:lnSpc>
              <a:spcBef>
                <a:spcPts val="3600"/>
              </a:spcBef>
              <a:buBlip>
                <a:blip r:embed="rId3"/>
              </a:buBlip>
              <a:defRPr sz="5500"/>
            </a:pPr>
            <a:r>
              <a:t>The kingdoms of Europe that rose out of the Roman Empire eventually acquiesced to the authority of the Roman church</a:t>
            </a:r>
          </a:p>
          <a:p>
            <a:pPr marL="571499" indent="-571499">
              <a:lnSpc>
                <a:spcPct val="110000"/>
              </a:lnSpc>
              <a:spcBef>
                <a:spcPts val="3600"/>
              </a:spcBef>
              <a:buBlip>
                <a:blip r:embed="rId3"/>
              </a:buBlip>
              <a:defRPr sz="5500"/>
            </a:pPr>
            <a:r>
              <a:t>This alliance of church and state creates a beast unlike any other; it is revered by mankind and cannot be defeated by human means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If anyone has an ear"/>
          <p:cNvSpPr txBox="1"/>
          <p:nvPr>
            <p:ph type="title"/>
          </p:nvPr>
        </p:nvSpPr>
        <p:spPr>
          <a:prstGeom prst="rect">
            <a:avLst/>
          </a:prstGeom>
        </p:spPr>
        <p:txBody>
          <a:bodyPr/>
          <a:lstStyle/>
          <a:p>
            <a:pPr/>
            <a:r>
              <a:t>If anyone has an ear</a:t>
            </a:r>
          </a:p>
        </p:txBody>
      </p:sp>
      <p:sp>
        <p:nvSpPr>
          <p:cNvPr id="239" name="Echoes the message to the seven churches of Asia (see chapters 2-3)…"/>
          <p:cNvSpPr txBox="1"/>
          <p:nvPr>
            <p:ph type="body" idx="1"/>
          </p:nvPr>
        </p:nvSpPr>
        <p:spPr>
          <a:prstGeom prst="rect">
            <a:avLst/>
          </a:prstGeom>
        </p:spPr>
        <p:txBody>
          <a:bodyPr/>
          <a:lstStyle/>
          <a:p>
            <a:pPr marL="571499" indent="-571499">
              <a:lnSpc>
                <a:spcPct val="110000"/>
              </a:lnSpc>
              <a:spcBef>
                <a:spcPts val="2400"/>
              </a:spcBef>
              <a:buBlip>
                <a:blip r:embed="rId3"/>
              </a:buBlip>
              <a:defRPr sz="5500"/>
            </a:pPr>
            <a:r>
              <a:t>Echoes the message to the seven churches of Asia (see chapters 2-3)</a:t>
            </a:r>
          </a:p>
          <a:p>
            <a:pPr marL="571499" indent="-571499">
              <a:lnSpc>
                <a:spcPct val="110000"/>
              </a:lnSpc>
              <a:spcBef>
                <a:spcPts val="2400"/>
              </a:spcBef>
              <a:buBlip>
                <a:blip r:embed="rId3"/>
              </a:buBlip>
              <a:defRPr sz="5500"/>
            </a:pPr>
            <a:r>
              <a:t>The church should be careful</a:t>
            </a:r>
          </a:p>
          <a:p>
            <a:pPr marL="571499" indent="-571499">
              <a:lnSpc>
                <a:spcPct val="110000"/>
              </a:lnSpc>
              <a:spcBef>
                <a:spcPts val="2400"/>
              </a:spcBef>
              <a:buBlip>
                <a:blip r:embed="rId3"/>
              </a:buBlip>
              <a:defRPr sz="5500"/>
            </a:pPr>
            <a:r>
              <a:t>The beast is deceptive</a:t>
            </a:r>
          </a:p>
          <a:p>
            <a:pPr lvl="1">
              <a:lnSpc>
                <a:spcPct val="110000"/>
              </a:lnSpc>
              <a:spcBef>
                <a:spcPts val="2400"/>
              </a:spcBef>
              <a:buBlip>
                <a:blip r:embed="rId3"/>
              </a:buBlip>
              <a:defRPr sz="5500"/>
            </a:pPr>
            <a:r>
              <a:t>The world worships the beast as a god</a:t>
            </a:r>
          </a:p>
          <a:p>
            <a:pPr lvl="1">
              <a:lnSpc>
                <a:spcPct val="110000"/>
              </a:lnSpc>
              <a:spcBef>
                <a:spcPts val="2400"/>
              </a:spcBef>
              <a:buBlip>
                <a:blip r:embed="rId3"/>
              </a:buBlip>
              <a:defRPr sz="5500"/>
            </a:pPr>
            <a:r>
              <a:t>A second beast is coming to help the first — see verses 13-14</a:t>
            </a:r>
          </a:p>
          <a:p>
            <a:pPr lvl="1">
              <a:lnSpc>
                <a:spcPct val="110000"/>
              </a:lnSpc>
              <a:spcBef>
                <a:spcPts val="2400"/>
              </a:spcBef>
              <a:buBlip>
                <a:blip r:embed="rId3"/>
              </a:buBlip>
              <a:defRPr sz="5500"/>
            </a:pPr>
            <a:r>
              <a:t>The faithful can get carried away</a:t>
            </a:r>
          </a:p>
          <a:p>
            <a:pPr marL="571499" indent="-571499">
              <a:lnSpc>
                <a:spcPct val="110000"/>
              </a:lnSpc>
              <a:spcBef>
                <a:spcPts val="2400"/>
              </a:spcBef>
              <a:buBlip>
                <a:blip r:embed="rId3"/>
              </a:buBlip>
              <a:defRPr sz="5500"/>
            </a:pPr>
            <a:r>
              <a:t>An invitation to repent — is anyone listening?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3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3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3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39">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9"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Verse 10"/>
          <p:cNvSpPr txBox="1"/>
          <p:nvPr>
            <p:ph type="title"/>
          </p:nvPr>
        </p:nvSpPr>
        <p:spPr>
          <a:prstGeom prst="rect">
            <a:avLst/>
          </a:prstGeom>
        </p:spPr>
        <p:txBody>
          <a:bodyPr/>
          <a:lstStyle/>
          <a:p>
            <a:pPr/>
            <a:r>
              <a:t>Verse 10</a:t>
            </a:r>
          </a:p>
        </p:txBody>
      </p:sp>
      <p:sp>
        <p:nvSpPr>
          <p:cNvPr id="244" name="Beast = earthly power antagonistic to God’s people…"/>
          <p:cNvSpPr txBox="1"/>
          <p:nvPr>
            <p:ph type="body" idx="1"/>
          </p:nvPr>
        </p:nvSpPr>
        <p:spPr>
          <a:prstGeom prst="rect">
            <a:avLst/>
          </a:prstGeom>
        </p:spPr>
        <p:txBody>
          <a:bodyPr/>
          <a:lstStyle/>
          <a:p>
            <a:pPr marL="571499" indent="-571499">
              <a:lnSpc>
                <a:spcPct val="110000"/>
              </a:lnSpc>
              <a:spcBef>
                <a:spcPts val="3600"/>
              </a:spcBef>
              <a:buBlip>
                <a:blip r:embed="rId3"/>
              </a:buBlip>
              <a:defRPr sz="5700"/>
            </a:pPr>
            <a:r>
              <a:t>Beast = earthly power antagonistic to God’s people</a:t>
            </a:r>
          </a:p>
          <a:p>
            <a:pPr marL="571499" indent="-571499">
              <a:lnSpc>
                <a:spcPct val="110000"/>
              </a:lnSpc>
              <a:spcBef>
                <a:spcPts val="3600"/>
              </a:spcBef>
              <a:buBlip>
                <a:blip r:embed="rId3"/>
              </a:buBlip>
              <a:defRPr sz="5700"/>
            </a:pPr>
            <a:r>
              <a:t>How have these beasts operated in time past?</a:t>
            </a:r>
          </a:p>
          <a:p>
            <a:pPr lvl="1">
              <a:lnSpc>
                <a:spcPct val="110000"/>
              </a:lnSpc>
              <a:spcBef>
                <a:spcPts val="3600"/>
              </a:spcBef>
              <a:buBlip>
                <a:blip r:embed="rId3"/>
              </a:buBlip>
              <a:defRPr sz="5700"/>
            </a:pPr>
            <a:r>
              <a:t>Assyria, Babylon, Persia, Greece, Rome</a:t>
            </a:r>
          </a:p>
          <a:p>
            <a:pPr lvl="1">
              <a:lnSpc>
                <a:spcPct val="110000"/>
              </a:lnSpc>
              <a:spcBef>
                <a:spcPts val="3600"/>
              </a:spcBef>
              <a:buBlip>
                <a:blip r:embed="rId3"/>
              </a:buBlip>
              <a:defRPr sz="5700"/>
            </a:pPr>
            <a:r>
              <a:t>God’s people were subjugated, they were not free, they were in captivity</a:t>
            </a:r>
          </a:p>
          <a:p>
            <a:pPr marL="571499" indent="-571499">
              <a:lnSpc>
                <a:spcPct val="110000"/>
              </a:lnSpc>
              <a:spcBef>
                <a:spcPts val="3600"/>
              </a:spcBef>
              <a:buBlip>
                <a:blip r:embed="rId3"/>
              </a:buBlip>
              <a:defRPr sz="5700"/>
            </a:pPr>
            <a:r>
              <a:t>To lead into captivity and be killed with the sword is to be in league with the beast - Galatians 6:7, Matthew 26:52</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4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4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4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4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4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4"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Revelation 14:9-11"/>
          <p:cNvSpPr txBox="1"/>
          <p:nvPr>
            <p:ph type="body" idx="21"/>
          </p:nvPr>
        </p:nvSpPr>
        <p:spPr>
          <a:xfrm>
            <a:off x="952500" y="11725726"/>
            <a:ext cx="22479000" cy="711201"/>
          </a:xfrm>
          <a:prstGeom prst="rect">
            <a:avLst/>
          </a:prstGeom>
        </p:spPr>
        <p:txBody>
          <a:bodyPr/>
          <a:lstStyle/>
          <a:p>
            <a:pPr/>
            <a:r>
              <a:t>–Revelation 14:9-11</a:t>
            </a:r>
          </a:p>
        </p:txBody>
      </p:sp>
      <p:sp>
        <p:nvSpPr>
          <p:cNvPr id="249" name="“Then a third angel followed them, saying with a loud voice, ‘If anyone worships the beast and his image, and receives his mark on his forehead or on his hand, [10] he himself shall also drink of the wine of the wrath of God, which is poured out full str"/>
          <p:cNvSpPr txBox="1"/>
          <p:nvPr>
            <p:ph type="body" idx="22"/>
          </p:nvPr>
        </p:nvSpPr>
        <p:spPr>
          <a:xfrm>
            <a:off x="797754" y="1189898"/>
            <a:ext cx="22404543" cy="10063481"/>
          </a:xfrm>
          <a:prstGeom prst="rect">
            <a:avLst/>
          </a:prstGeom>
        </p:spPr>
        <p:txBody>
          <a:bodyPr/>
          <a:lstStyle>
            <a:lvl1pPr>
              <a:defRPr sz="6400"/>
            </a:lvl1pPr>
          </a:lstStyle>
          <a:p>
            <a:pPr/>
            <a:r>
              <a:t>“Then a third angel followed them, saying with a loud voice, ‘If anyone worships the beast and his image, and receives his mark on his forehead or on his hand, [10] he himself shall also drink of the wine of the wrath of God, which is poured out full strength into the cup of His indignation. He shall be tormented with fire and brimstone in the presence of the holy angels and in the presence of the Lamb. [11] And the smoke of their torment ascends forever and ever; and they have no rest day or night, who worship the beast and his image, and whoever receives the mark of his name.’”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The patience and faith of the saints"/>
          <p:cNvSpPr txBox="1"/>
          <p:nvPr>
            <p:ph type="title"/>
          </p:nvPr>
        </p:nvSpPr>
        <p:spPr>
          <a:prstGeom prst="rect">
            <a:avLst/>
          </a:prstGeom>
        </p:spPr>
        <p:txBody>
          <a:bodyPr/>
          <a:lstStyle/>
          <a:p>
            <a:pPr/>
            <a:r>
              <a:t>The patience and faith of the saints</a:t>
            </a:r>
          </a:p>
        </p:txBody>
      </p:sp>
      <p:sp>
        <p:nvSpPr>
          <p:cNvPr id="254" name="God knows who are His…"/>
          <p:cNvSpPr txBox="1"/>
          <p:nvPr>
            <p:ph type="body" idx="1"/>
          </p:nvPr>
        </p:nvSpPr>
        <p:spPr>
          <a:prstGeom prst="rect">
            <a:avLst/>
          </a:prstGeom>
        </p:spPr>
        <p:txBody>
          <a:bodyPr/>
          <a:lstStyle/>
          <a:p>
            <a:pPr marL="560069" indent="-560069" defTabSz="808990">
              <a:lnSpc>
                <a:spcPct val="110000"/>
              </a:lnSpc>
              <a:spcBef>
                <a:spcPts val="3500"/>
              </a:spcBef>
              <a:buBlip>
                <a:blip r:embed="rId3"/>
              </a:buBlip>
              <a:defRPr sz="5880"/>
            </a:pPr>
            <a:r>
              <a:t>God knows who are His</a:t>
            </a:r>
          </a:p>
          <a:p>
            <a:pPr lvl="1" marL="1120139" indent="-560069" defTabSz="808990">
              <a:lnSpc>
                <a:spcPct val="110000"/>
              </a:lnSpc>
              <a:spcBef>
                <a:spcPts val="3500"/>
              </a:spcBef>
              <a:buBlip>
                <a:blip r:embed="rId3"/>
              </a:buBlip>
              <a:defRPr sz="5880"/>
            </a:pPr>
            <a:r>
              <a:t>Their names are in His book (13:8, 17:8)</a:t>
            </a:r>
          </a:p>
          <a:p>
            <a:pPr lvl="1" marL="1120139" indent="-560069" defTabSz="808990">
              <a:lnSpc>
                <a:spcPct val="110000"/>
              </a:lnSpc>
              <a:spcBef>
                <a:spcPts val="3500"/>
              </a:spcBef>
              <a:buBlip>
                <a:blip r:embed="rId3"/>
              </a:buBlip>
              <a:defRPr sz="5880"/>
            </a:pPr>
            <a:r>
              <a:t>His name is on their forehead; they are sealed (7:3-4, 14:1)</a:t>
            </a:r>
          </a:p>
          <a:p>
            <a:pPr marL="560069" indent="-560069" defTabSz="808990">
              <a:lnSpc>
                <a:spcPct val="110000"/>
              </a:lnSpc>
              <a:spcBef>
                <a:spcPts val="3500"/>
              </a:spcBef>
              <a:buBlip>
                <a:blip r:embed="rId3"/>
              </a:buBlip>
              <a:defRPr sz="5880"/>
            </a:pPr>
            <a:r>
              <a:t>He will reward faithfulness: Revelation 3:5, “He who overcomes shall be clothed in white garments, and I will not blot out his name from the Book of Life; but I will confess his name before My Father and before His angels.”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4"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13:11-12:  The second beast"/>
          <p:cNvSpPr txBox="1"/>
          <p:nvPr>
            <p:ph type="ctrTitle"/>
          </p:nvPr>
        </p:nvSpPr>
        <p:spPr>
          <a:prstGeom prst="rect">
            <a:avLst/>
          </a:prstGeom>
        </p:spPr>
        <p:txBody>
          <a:bodyPr/>
          <a:lstStyle/>
          <a:p>
            <a:pPr/>
            <a:r>
              <a:t>13:11-12:  The second beast</a:t>
            </a:r>
          </a:p>
        </p:txBody>
      </p:sp>
      <p:sp>
        <p:nvSpPr>
          <p:cNvPr id="259" name="Then I saw another beast coming up out of the earth, and he had two horns like a lamb and spoke like a dragon. And he exercises all the authority of the first beast in his presence, and causes the earth and those who dwell in it to worship the first beas"/>
          <p:cNvSpPr txBox="1"/>
          <p:nvPr>
            <p:ph type="subTitle" sz="half" idx="1"/>
          </p:nvPr>
        </p:nvSpPr>
        <p:spPr>
          <a:xfrm>
            <a:off x="952500" y="6475988"/>
            <a:ext cx="22479000" cy="5918271"/>
          </a:xfrm>
          <a:prstGeom prst="rect">
            <a:avLst/>
          </a:prstGeom>
        </p:spPr>
        <p:txBody>
          <a:bodyPr anchor="ctr"/>
          <a:lstStyle>
            <a:lvl1pPr>
              <a:defRPr sz="6000"/>
            </a:lvl1pPr>
          </a:lstStyle>
          <a:p>
            <a:pPr/>
            <a:r>
              <a:t>Then I saw another beast coming up out of the earth, and he had two horns like a lamb and spoke like a dragon. And he exercises all the authority of the first beast in his presence, and causes the earth and those who dwell in it to worship the first beast, whose deadly wound was healed.</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Another beast"/>
          <p:cNvSpPr txBox="1"/>
          <p:nvPr>
            <p:ph type="title"/>
          </p:nvPr>
        </p:nvSpPr>
        <p:spPr>
          <a:prstGeom prst="rect">
            <a:avLst/>
          </a:prstGeom>
        </p:spPr>
        <p:txBody>
          <a:bodyPr/>
          <a:lstStyle/>
          <a:p>
            <a:pPr/>
            <a:r>
              <a:t>Another beast</a:t>
            </a:r>
          </a:p>
        </p:txBody>
      </p:sp>
      <p:sp>
        <p:nvSpPr>
          <p:cNvPr id="262" name="“…coming up out of the earth” - as opposed to the sea…"/>
          <p:cNvSpPr txBox="1"/>
          <p:nvPr>
            <p:ph type="body" idx="1"/>
          </p:nvPr>
        </p:nvSpPr>
        <p:spPr>
          <a:prstGeom prst="rect">
            <a:avLst/>
          </a:prstGeom>
        </p:spPr>
        <p:txBody>
          <a:bodyPr/>
          <a:lstStyle/>
          <a:p>
            <a:pPr marL="565784" indent="-565784" defTabSz="817244">
              <a:lnSpc>
                <a:spcPct val="120000"/>
              </a:lnSpc>
              <a:spcBef>
                <a:spcPts val="3500"/>
              </a:spcBef>
              <a:buBlip>
                <a:blip r:embed="rId3"/>
              </a:buBlip>
              <a:defRPr sz="5940"/>
            </a:pPr>
            <a:r>
              <a:t>“…coming up out of the earth” - as opposed to the sea</a:t>
            </a:r>
          </a:p>
          <a:p>
            <a:pPr marL="565784" indent="-565784" defTabSz="817244">
              <a:lnSpc>
                <a:spcPct val="120000"/>
              </a:lnSpc>
              <a:spcBef>
                <a:spcPts val="3500"/>
              </a:spcBef>
              <a:buBlip>
                <a:blip r:embed="rId3"/>
              </a:buBlip>
              <a:defRPr sz="5940"/>
            </a:pPr>
            <a:r>
              <a:t>“…two horns” — two “kingdoms” (remember 17:12)</a:t>
            </a:r>
          </a:p>
          <a:p>
            <a:pPr marL="565784" indent="-565784" defTabSz="817244">
              <a:lnSpc>
                <a:spcPct val="120000"/>
              </a:lnSpc>
              <a:spcBef>
                <a:spcPts val="3500"/>
              </a:spcBef>
              <a:buBlip>
                <a:blip r:embed="rId3"/>
              </a:buBlip>
              <a:defRPr sz="5940"/>
            </a:pPr>
            <a:r>
              <a:t>“…horns like a lamb and spoke like a dragon” - looks like Jesus but talks like Satan</a:t>
            </a:r>
          </a:p>
          <a:p>
            <a:pPr lvl="1" marL="1131569" indent="-565784" defTabSz="817244">
              <a:lnSpc>
                <a:spcPct val="120000"/>
              </a:lnSpc>
              <a:spcBef>
                <a:spcPts val="3500"/>
              </a:spcBef>
              <a:buBlip>
                <a:blip r:embed="rId3"/>
              </a:buBlip>
              <a:defRPr sz="5940"/>
            </a:pPr>
            <a:r>
              <a:t>Matthew 7:15 - wolves in sheep’s clothing</a:t>
            </a:r>
          </a:p>
          <a:p>
            <a:pPr lvl="1" marL="1131569" indent="-565784" defTabSz="817244">
              <a:lnSpc>
                <a:spcPct val="120000"/>
              </a:lnSpc>
              <a:spcBef>
                <a:spcPts val="3500"/>
              </a:spcBef>
              <a:buBlip>
                <a:blip r:embed="rId3"/>
              </a:buBlip>
              <a:defRPr sz="5940"/>
            </a:pPr>
            <a:r>
              <a:t>This is a dragon in lamb’s clothing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6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6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2"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Exercises all the authority…"/>
          <p:cNvSpPr txBox="1"/>
          <p:nvPr>
            <p:ph type="title"/>
          </p:nvPr>
        </p:nvSpPr>
        <p:spPr>
          <a:prstGeom prst="rect">
            <a:avLst/>
          </a:prstGeom>
        </p:spPr>
        <p:txBody>
          <a:bodyPr/>
          <a:lstStyle/>
          <a:p>
            <a:pPr/>
            <a:r>
              <a:t>Exercises all the authority…</a:t>
            </a:r>
          </a:p>
        </p:txBody>
      </p:sp>
      <p:sp>
        <p:nvSpPr>
          <p:cNvPr id="267" name="Given authority for 42 months (verse 5).…"/>
          <p:cNvSpPr txBox="1"/>
          <p:nvPr>
            <p:ph type="body" idx="1"/>
          </p:nvPr>
        </p:nvSpPr>
        <p:spPr>
          <a:prstGeom prst="rect">
            <a:avLst/>
          </a:prstGeom>
        </p:spPr>
        <p:txBody>
          <a:bodyPr/>
          <a:lstStyle/>
          <a:p>
            <a:pPr marL="548639" indent="-548639" defTabSz="792479">
              <a:lnSpc>
                <a:spcPct val="110000"/>
              </a:lnSpc>
              <a:spcBef>
                <a:spcPts val="3400"/>
              </a:spcBef>
              <a:buBlip>
                <a:blip r:embed="rId3"/>
              </a:buBlip>
              <a:defRPr sz="5760"/>
            </a:pPr>
            <a:r>
              <a:t>Given authority for 42 months (verse 5).</a:t>
            </a:r>
          </a:p>
          <a:p>
            <a:pPr marL="548639" indent="-548639" defTabSz="792479">
              <a:lnSpc>
                <a:spcPct val="110000"/>
              </a:lnSpc>
              <a:spcBef>
                <a:spcPts val="3400"/>
              </a:spcBef>
              <a:buBlip>
                <a:blip r:embed="rId3"/>
              </a:buBlip>
              <a:defRPr sz="5760"/>
            </a:pPr>
            <a:r>
              <a:t>Blasphemes God, His name, His tabernacle, the saints, and the angelic host (verse 6).</a:t>
            </a:r>
          </a:p>
          <a:p>
            <a:pPr marL="548639" indent="-548639" defTabSz="792479">
              <a:lnSpc>
                <a:spcPct val="110000"/>
              </a:lnSpc>
              <a:spcBef>
                <a:spcPts val="3400"/>
              </a:spcBef>
              <a:buBlip>
                <a:blip r:embed="rId3"/>
              </a:buBlip>
              <a:defRPr sz="5760"/>
            </a:pPr>
            <a:r>
              <a:t>Makes war with the saints (verse 7)</a:t>
            </a:r>
          </a:p>
          <a:p>
            <a:pPr marL="548639" indent="-548639" defTabSz="792479">
              <a:lnSpc>
                <a:spcPct val="110000"/>
              </a:lnSpc>
              <a:spcBef>
                <a:spcPts val="3400"/>
              </a:spcBef>
              <a:buBlip>
                <a:blip r:embed="rId3"/>
              </a:buBlip>
              <a:defRPr sz="5760"/>
            </a:pPr>
            <a:r>
              <a:t>Given authority over every tribe, tongue, and nation (verse 7)</a:t>
            </a:r>
          </a:p>
          <a:p>
            <a:pPr marL="548639" indent="-548639" defTabSz="792479">
              <a:lnSpc>
                <a:spcPct val="110000"/>
              </a:lnSpc>
              <a:spcBef>
                <a:spcPts val="3400"/>
              </a:spcBef>
              <a:buBlip>
                <a:blip r:embed="rId3"/>
              </a:buBlip>
              <a:defRPr sz="5760"/>
            </a:pPr>
            <a:r>
              <a:t>All who dwell on earth who are not Christians will worship him (verse 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6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6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6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7"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Final descriptions…"/>
          <p:cNvSpPr txBox="1"/>
          <p:nvPr>
            <p:ph type="title"/>
          </p:nvPr>
        </p:nvSpPr>
        <p:spPr>
          <a:prstGeom prst="rect">
            <a:avLst/>
          </a:prstGeom>
        </p:spPr>
        <p:txBody>
          <a:bodyPr/>
          <a:lstStyle/>
          <a:p>
            <a:pPr/>
            <a:r>
              <a:t>Final descriptions…</a:t>
            </a:r>
          </a:p>
        </p:txBody>
      </p:sp>
      <p:sp>
        <p:nvSpPr>
          <p:cNvPr id="272" name="“And he exercises all the authority of the first beast in his presence…”…"/>
          <p:cNvSpPr txBox="1"/>
          <p:nvPr>
            <p:ph type="body" idx="1"/>
          </p:nvPr>
        </p:nvSpPr>
        <p:spPr>
          <a:prstGeom prst="rect">
            <a:avLst/>
          </a:prstGeom>
        </p:spPr>
        <p:txBody>
          <a:bodyPr/>
          <a:lstStyle/>
          <a:p>
            <a:pPr marL="565784" indent="-565784" defTabSz="817244">
              <a:lnSpc>
                <a:spcPct val="120000"/>
              </a:lnSpc>
              <a:spcBef>
                <a:spcPts val="4700"/>
              </a:spcBef>
              <a:buBlip>
                <a:blip r:embed="rId2"/>
              </a:buBlip>
              <a:defRPr sz="5940"/>
            </a:pPr>
            <a:r>
              <a:t>“And he exercises all the authority of the first beast </a:t>
            </a:r>
            <a:r>
              <a:rPr i="1" u="sng"/>
              <a:t>in his presence</a:t>
            </a:r>
            <a:r>
              <a:t>…”</a:t>
            </a:r>
          </a:p>
          <a:p>
            <a:pPr lvl="1" marL="1131569" indent="-565784" defTabSz="817244">
              <a:lnSpc>
                <a:spcPct val="120000"/>
              </a:lnSpc>
              <a:spcBef>
                <a:spcPts val="4700"/>
              </a:spcBef>
              <a:buBlip>
                <a:blip r:embed="rId2"/>
              </a:buBlip>
              <a:defRPr sz="5940"/>
            </a:pPr>
            <a:r>
              <a:t>The second beast exists concurrently with the first beast</a:t>
            </a:r>
          </a:p>
          <a:p>
            <a:pPr marL="565784" indent="-565784" defTabSz="817244">
              <a:lnSpc>
                <a:spcPct val="120000"/>
              </a:lnSpc>
              <a:spcBef>
                <a:spcPts val="4700"/>
              </a:spcBef>
              <a:buBlip>
                <a:blip r:embed="rId2"/>
              </a:buBlip>
              <a:defRPr sz="5940"/>
            </a:pPr>
            <a:r>
              <a:t>“…causes the earth and those who dwell in it to worship the first beast, whose deadly wound was healed”</a:t>
            </a:r>
          </a:p>
          <a:p>
            <a:pPr lvl="1" marL="1131569" indent="-565784" defTabSz="817244">
              <a:lnSpc>
                <a:spcPct val="120000"/>
              </a:lnSpc>
              <a:spcBef>
                <a:spcPts val="4700"/>
              </a:spcBef>
              <a:buBlip>
                <a:blip r:embed="rId2"/>
              </a:buBlip>
              <a:defRPr sz="5940"/>
            </a:pPr>
            <a:r>
              <a:t>The second beast is an enforcer, he works together with the first beast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7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2"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Who is the second beast?"/>
          <p:cNvSpPr txBox="1"/>
          <p:nvPr>
            <p:ph type="title"/>
          </p:nvPr>
        </p:nvSpPr>
        <p:spPr>
          <a:prstGeom prst="rect">
            <a:avLst/>
          </a:prstGeom>
        </p:spPr>
        <p:txBody>
          <a:bodyPr/>
          <a:lstStyle/>
          <a:p>
            <a:pPr/>
            <a:r>
              <a:t>Who is the second beast?</a:t>
            </a:r>
          </a:p>
        </p:txBody>
      </p:sp>
      <p:sp>
        <p:nvSpPr>
          <p:cNvPr id="275" name="If the first beast is Rome…"/>
          <p:cNvSpPr txBox="1"/>
          <p:nvPr>
            <p:ph type="body" idx="1"/>
          </p:nvPr>
        </p:nvSpPr>
        <p:spPr>
          <a:prstGeom prst="rect">
            <a:avLst/>
          </a:prstGeom>
        </p:spPr>
        <p:txBody>
          <a:bodyPr/>
          <a:lstStyle/>
          <a:p>
            <a:pPr marL="571499" indent="-571499">
              <a:lnSpc>
                <a:spcPct val="120000"/>
              </a:lnSpc>
              <a:spcBef>
                <a:spcPts val="6000"/>
              </a:spcBef>
              <a:buBlip>
                <a:blip r:embed="rId2"/>
              </a:buBlip>
              <a:defRPr sz="6600"/>
            </a:pPr>
            <a:r>
              <a:t>If the first beast is Rome</a:t>
            </a:r>
          </a:p>
          <a:p>
            <a:pPr marL="571499" indent="-571499">
              <a:lnSpc>
                <a:spcPct val="120000"/>
              </a:lnSpc>
              <a:spcBef>
                <a:spcPts val="6000"/>
              </a:spcBef>
              <a:buBlip>
                <a:blip r:embed="rId2"/>
              </a:buBlip>
              <a:defRPr sz="6600"/>
            </a:pPr>
            <a:r>
              <a:t>And the eighth phase of Roman power is the Latin church</a:t>
            </a:r>
          </a:p>
          <a:p>
            <a:pPr marL="571499" indent="-571499">
              <a:lnSpc>
                <a:spcPct val="120000"/>
              </a:lnSpc>
              <a:spcBef>
                <a:spcPts val="6000"/>
              </a:spcBef>
              <a:buBlip>
                <a:blip r:embed="rId2"/>
              </a:buBlip>
              <a:defRPr sz="6600"/>
            </a:pPr>
            <a:r>
              <a:t>Then the second beast is the papacy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7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5"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ummary of Revelation 13:5-12"/>
          <p:cNvSpPr txBox="1"/>
          <p:nvPr>
            <p:ph type="title"/>
          </p:nvPr>
        </p:nvSpPr>
        <p:spPr>
          <a:prstGeom prst="rect">
            <a:avLst/>
          </a:prstGeom>
        </p:spPr>
        <p:txBody>
          <a:bodyPr/>
          <a:lstStyle/>
          <a:p>
            <a:pPr/>
            <a:r>
              <a:t>Summary of Revelation 13:5-12</a:t>
            </a:r>
          </a:p>
        </p:txBody>
      </p:sp>
      <p:sp>
        <p:nvSpPr>
          <p:cNvPr id="278" name="The Latin church blasphemed God, His church, and those who were martyred for their faith in Jesus.…"/>
          <p:cNvSpPr txBox="1"/>
          <p:nvPr>
            <p:ph type="body" idx="1"/>
          </p:nvPr>
        </p:nvSpPr>
        <p:spPr>
          <a:xfrm>
            <a:off x="952500" y="3902147"/>
            <a:ext cx="22479000" cy="8911492"/>
          </a:xfrm>
          <a:prstGeom prst="rect">
            <a:avLst/>
          </a:prstGeom>
        </p:spPr>
        <p:txBody>
          <a:bodyPr/>
          <a:lstStyle/>
          <a:p>
            <a:pPr marL="571499" indent="-571499">
              <a:lnSpc>
                <a:spcPct val="120000"/>
              </a:lnSpc>
              <a:spcBef>
                <a:spcPts val="3200"/>
              </a:spcBef>
              <a:buBlip>
                <a:blip r:embed="rId2"/>
              </a:buBlip>
              <a:defRPr sz="5500"/>
            </a:pPr>
            <a:r>
              <a:t>The Latin church blasphemed God, His church, and those who were martyred for their faith in Jesus.</a:t>
            </a:r>
          </a:p>
          <a:p>
            <a:pPr marL="571499" indent="-571499">
              <a:lnSpc>
                <a:spcPct val="120000"/>
              </a:lnSpc>
              <a:spcBef>
                <a:spcPts val="3200"/>
              </a:spcBef>
              <a:buBlip>
                <a:blip r:embed="rId2"/>
              </a:buBlip>
              <a:defRPr sz="5500"/>
            </a:pPr>
            <a:r>
              <a:t>Secular authorities were urged by the Latin church to root out heresy — anyone who would not submit to the church’s authority was put to death</a:t>
            </a:r>
          </a:p>
          <a:p>
            <a:pPr marL="571499" indent="-571499">
              <a:lnSpc>
                <a:spcPct val="120000"/>
              </a:lnSpc>
              <a:spcBef>
                <a:spcPts val="3200"/>
              </a:spcBef>
              <a:buBlip>
                <a:blip r:embed="rId2"/>
              </a:buBlip>
              <a:defRPr sz="5500"/>
            </a:pPr>
            <a:r>
              <a:t>The church should take to heart God’s warnings and persevere in the face of these trials</a:t>
            </a:r>
          </a:p>
          <a:p>
            <a:pPr marL="571499" indent="-571499">
              <a:lnSpc>
                <a:spcPct val="120000"/>
              </a:lnSpc>
              <a:spcBef>
                <a:spcPts val="3200"/>
              </a:spcBef>
              <a:buBlip>
                <a:blip r:embed="rId2"/>
              </a:buBlip>
              <a:defRPr sz="5500"/>
            </a:pPr>
            <a:r>
              <a:t>The papacy would work together with the Latin church to accomplish its objectives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7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8"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Quick review of the beast"/>
          <p:cNvSpPr txBox="1"/>
          <p:nvPr>
            <p:ph type="title"/>
          </p:nvPr>
        </p:nvSpPr>
        <p:spPr>
          <a:prstGeom prst="rect">
            <a:avLst/>
          </a:prstGeom>
        </p:spPr>
        <p:txBody>
          <a:bodyPr/>
          <a:lstStyle/>
          <a:p>
            <a:pPr/>
            <a:r>
              <a:t>Quick review of the beast</a:t>
            </a:r>
          </a:p>
        </p:txBody>
      </p:sp>
      <p:sp>
        <p:nvSpPr>
          <p:cNvPr id="163" name="5 heads = 5 phases of Roman power have passed…"/>
          <p:cNvSpPr txBox="1"/>
          <p:nvPr>
            <p:ph type="body" idx="1"/>
          </p:nvPr>
        </p:nvSpPr>
        <p:spPr>
          <a:prstGeom prst="rect">
            <a:avLst/>
          </a:prstGeom>
        </p:spPr>
        <p:txBody>
          <a:bodyPr/>
          <a:lstStyle/>
          <a:p>
            <a:pPr marL="548639" indent="-548639" defTabSz="792479">
              <a:lnSpc>
                <a:spcPct val="120000"/>
              </a:lnSpc>
              <a:spcBef>
                <a:spcPts val="2300"/>
              </a:spcBef>
              <a:buBlip>
                <a:blip r:embed="rId3"/>
              </a:buBlip>
              <a:defRPr sz="5376"/>
            </a:pPr>
            <a:r>
              <a:t>5 heads = 5 phases of Roman power have passed</a:t>
            </a:r>
          </a:p>
          <a:p>
            <a:pPr marL="548639" indent="-548639" defTabSz="792479">
              <a:lnSpc>
                <a:spcPct val="120000"/>
              </a:lnSpc>
              <a:spcBef>
                <a:spcPts val="2300"/>
              </a:spcBef>
              <a:buBlip>
                <a:blip r:embed="rId3"/>
              </a:buBlip>
              <a:defRPr sz="5376"/>
            </a:pPr>
            <a:r>
              <a:t>6th head: the Caesars from Augustus (27 BC) to Aurelian (282 AD)</a:t>
            </a:r>
          </a:p>
          <a:p>
            <a:pPr marL="548639" indent="-548639" defTabSz="792479">
              <a:lnSpc>
                <a:spcPct val="120000"/>
              </a:lnSpc>
              <a:spcBef>
                <a:spcPts val="2300"/>
              </a:spcBef>
              <a:buBlip>
                <a:blip r:embed="rId3"/>
              </a:buBlip>
              <a:defRPr sz="5376"/>
            </a:pPr>
            <a:r>
              <a:t>7th head: from Diocletian/Constantine to the fall of Rome in 476</a:t>
            </a:r>
          </a:p>
          <a:p>
            <a:pPr lvl="1" marL="1097280" indent="-548640" defTabSz="792479">
              <a:lnSpc>
                <a:spcPct val="120000"/>
              </a:lnSpc>
              <a:spcBef>
                <a:spcPts val="2300"/>
              </a:spcBef>
              <a:buBlip>
                <a:blip r:embed="rId3"/>
              </a:buBlip>
              <a:defRPr sz="5376"/>
            </a:pPr>
            <a:r>
              <a:t>Beast seems to be dead, but lives on</a:t>
            </a:r>
          </a:p>
          <a:p>
            <a:pPr marL="548639" indent="-548639" defTabSz="792479">
              <a:lnSpc>
                <a:spcPct val="120000"/>
              </a:lnSpc>
              <a:spcBef>
                <a:spcPts val="2300"/>
              </a:spcBef>
              <a:buBlip>
                <a:blip r:embed="rId3"/>
              </a:buBlip>
              <a:defRPr sz="5376"/>
            </a:pPr>
            <a:r>
              <a:t>Beast itself is the eighth: the Roman Church (priests, bishops, archbishops, cardinals, councils, church bureaucracy)</a:t>
            </a:r>
          </a:p>
          <a:p>
            <a:pPr marL="548639" indent="-548639" defTabSz="792479">
              <a:lnSpc>
                <a:spcPct val="120000"/>
              </a:lnSpc>
              <a:spcBef>
                <a:spcPts val="2300"/>
              </a:spcBef>
              <a:buBlip>
                <a:blip r:embed="rId3"/>
              </a:buBlip>
              <a:defRPr sz="5376"/>
            </a:pPr>
            <a:r>
              <a:t>10 horns = European powers that rose out of Rome’s fall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6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3"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13:5-7: An enemy of God and His people"/>
          <p:cNvSpPr txBox="1"/>
          <p:nvPr>
            <p:ph type="ctrTitle"/>
          </p:nvPr>
        </p:nvSpPr>
        <p:spPr>
          <a:prstGeom prst="rect">
            <a:avLst/>
          </a:prstGeom>
        </p:spPr>
        <p:txBody>
          <a:bodyPr/>
          <a:lstStyle/>
          <a:p>
            <a:pPr/>
            <a:r>
              <a:t>13:5-7: An enemy of God and His people</a:t>
            </a:r>
          </a:p>
        </p:txBody>
      </p:sp>
      <p:sp>
        <p:nvSpPr>
          <p:cNvPr id="168" name="“And he was given a mouth speaking great things and blasphemies, and he was given authority to continue for forty-two months. [6] Then he opened his mouth in blasphemy against God, to blaspheme His name, His tabernacle, and those who dwell in heaven. [7]"/>
          <p:cNvSpPr txBox="1"/>
          <p:nvPr>
            <p:ph type="subTitle" idx="1"/>
          </p:nvPr>
        </p:nvSpPr>
        <p:spPr>
          <a:xfrm>
            <a:off x="952500" y="6216205"/>
            <a:ext cx="22479000" cy="6555585"/>
          </a:xfrm>
          <a:prstGeom prst="rect">
            <a:avLst/>
          </a:prstGeom>
        </p:spPr>
        <p:txBody>
          <a:bodyPr anchor="ctr"/>
          <a:lstStyle>
            <a:lvl1pPr>
              <a:lnSpc>
                <a:spcPct val="110000"/>
              </a:lnSpc>
              <a:defRPr sz="6400"/>
            </a:lvl1pPr>
          </a:lstStyle>
          <a:p>
            <a:pPr/>
            <a:r>
              <a:t>“And he was given a mouth speaking great things and blasphemies, and he was given authority to continue for forty-two months. [6] Then he opened his mouth in blasphemy against God, to blaspheme His name, His tabernacle, and those who dwell in heaven. [7] It was granted to him to make war with the saints and to overcome them. And authority was given him over every tribe, tongue, and nation.”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he beast is given four things"/>
          <p:cNvSpPr txBox="1"/>
          <p:nvPr>
            <p:ph type="title"/>
          </p:nvPr>
        </p:nvSpPr>
        <p:spPr>
          <a:prstGeom prst="rect">
            <a:avLst/>
          </a:prstGeom>
        </p:spPr>
        <p:txBody>
          <a:bodyPr/>
          <a:lstStyle/>
          <a:p>
            <a:pPr/>
            <a:r>
              <a:t>The beast is given four things</a:t>
            </a:r>
          </a:p>
        </p:txBody>
      </p:sp>
      <p:sp>
        <p:nvSpPr>
          <p:cNvPr id="173" name="Verse 5: he is “given a mouth”…"/>
          <p:cNvSpPr txBox="1"/>
          <p:nvPr>
            <p:ph type="body" idx="1"/>
          </p:nvPr>
        </p:nvSpPr>
        <p:spPr>
          <a:prstGeom prst="rect">
            <a:avLst/>
          </a:prstGeom>
        </p:spPr>
        <p:txBody>
          <a:bodyPr/>
          <a:lstStyle/>
          <a:p>
            <a:pPr marL="571499" indent="-571499">
              <a:lnSpc>
                <a:spcPct val="120000"/>
              </a:lnSpc>
              <a:spcBef>
                <a:spcPts val="3600"/>
              </a:spcBef>
              <a:buBlip>
                <a:blip r:embed="rId3"/>
              </a:buBlip>
              <a:defRPr sz="6000"/>
            </a:pPr>
            <a:r>
              <a:t>Verse 5: he is “given a mouth”</a:t>
            </a:r>
          </a:p>
          <a:p>
            <a:pPr marL="571499" indent="-571499">
              <a:lnSpc>
                <a:spcPct val="120000"/>
              </a:lnSpc>
              <a:spcBef>
                <a:spcPts val="3600"/>
              </a:spcBef>
              <a:buBlip>
                <a:blip r:embed="rId3"/>
              </a:buBlip>
              <a:defRPr sz="6000"/>
            </a:pPr>
            <a:r>
              <a:t>Verse 5: he is “given authority” over “every tribe, tongue, and nation” (verse 7)</a:t>
            </a:r>
          </a:p>
          <a:p>
            <a:pPr marL="571499" indent="-571499">
              <a:lnSpc>
                <a:spcPct val="120000"/>
              </a:lnSpc>
              <a:spcBef>
                <a:spcPts val="3600"/>
              </a:spcBef>
              <a:buBlip>
                <a:blip r:embed="rId3"/>
              </a:buBlip>
              <a:defRPr sz="6000"/>
            </a:pPr>
            <a:r>
              <a:t>Verse 5: he is given “forty-two months”</a:t>
            </a:r>
          </a:p>
          <a:p>
            <a:pPr marL="571499" indent="-571499">
              <a:lnSpc>
                <a:spcPct val="120000"/>
              </a:lnSpc>
              <a:spcBef>
                <a:spcPts val="3600"/>
              </a:spcBef>
              <a:buBlip>
                <a:blip r:embed="rId3"/>
              </a:buBlip>
              <a:defRPr sz="6000"/>
            </a:pPr>
            <a:r>
              <a:t>Verse 5: he is given authority “to make war with the saints and to overcome them”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3">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The beast blasphemes…"/>
          <p:cNvSpPr txBox="1"/>
          <p:nvPr>
            <p:ph type="title"/>
          </p:nvPr>
        </p:nvSpPr>
        <p:spPr>
          <a:prstGeom prst="rect">
            <a:avLst/>
          </a:prstGeom>
        </p:spPr>
        <p:txBody>
          <a:bodyPr/>
          <a:lstStyle/>
          <a:p>
            <a:pPr/>
            <a:r>
              <a:t>The beast blasphemes…</a:t>
            </a:r>
          </a:p>
        </p:txBody>
      </p:sp>
      <p:sp>
        <p:nvSpPr>
          <p:cNvPr id="178" name="God - more about this when we get to the second beast in verse 11…"/>
          <p:cNvSpPr txBox="1"/>
          <p:nvPr>
            <p:ph type="body" idx="1"/>
          </p:nvPr>
        </p:nvSpPr>
        <p:spPr>
          <a:prstGeom prst="rect">
            <a:avLst/>
          </a:prstGeom>
        </p:spPr>
        <p:txBody>
          <a:bodyPr/>
          <a:lstStyle/>
          <a:p>
            <a:pPr marL="571499" indent="-571499">
              <a:lnSpc>
                <a:spcPct val="110000"/>
              </a:lnSpc>
              <a:spcBef>
                <a:spcPts val="2400"/>
              </a:spcBef>
              <a:buBlip>
                <a:blip r:embed="rId3"/>
              </a:buBlip>
              <a:defRPr sz="5400"/>
            </a:pPr>
            <a:r>
              <a:t>God - more about this when we get to the second beast in verse 11</a:t>
            </a:r>
          </a:p>
          <a:p>
            <a:pPr marL="571499" indent="-571499">
              <a:lnSpc>
                <a:spcPct val="110000"/>
              </a:lnSpc>
              <a:spcBef>
                <a:spcPts val="2400"/>
              </a:spcBef>
              <a:buBlip>
                <a:blip r:embed="rId3"/>
              </a:buBlip>
              <a:defRPr sz="5400"/>
            </a:pPr>
            <a:r>
              <a:t>His tabernacle - the church</a:t>
            </a:r>
          </a:p>
          <a:p>
            <a:pPr lvl="1">
              <a:lnSpc>
                <a:spcPct val="110000"/>
              </a:lnSpc>
              <a:spcBef>
                <a:spcPts val="2400"/>
              </a:spcBef>
              <a:buBlip>
                <a:blip r:embed="rId3"/>
              </a:buBlip>
              <a:defRPr sz="5400"/>
            </a:pPr>
            <a:r>
              <a:t>Church is typically referred to as a temple — Ephesians 2:21, 1 Peter 2:4-5</a:t>
            </a:r>
          </a:p>
          <a:p>
            <a:pPr lvl="1">
              <a:lnSpc>
                <a:spcPct val="110000"/>
              </a:lnSpc>
              <a:spcBef>
                <a:spcPts val="2400"/>
              </a:spcBef>
              <a:buBlip>
                <a:blip r:embed="rId3"/>
              </a:buBlip>
              <a:defRPr sz="5400"/>
            </a:pPr>
            <a:r>
              <a:t>Hebrews 8-9 - the tabernacle foreshadows the church (Hebrews 11:9-10, 13-16)</a:t>
            </a:r>
          </a:p>
          <a:p>
            <a:pPr lvl="1">
              <a:lnSpc>
                <a:spcPct val="110000"/>
              </a:lnSpc>
              <a:spcBef>
                <a:spcPts val="2400"/>
              </a:spcBef>
              <a:buBlip>
                <a:blip r:embed="rId3"/>
              </a:buBlip>
              <a:defRPr sz="5400"/>
            </a:pPr>
            <a:r>
              <a:t>Church = tabernacle in Revelation because it is in the wilderness (12:14)</a:t>
            </a:r>
          </a:p>
          <a:p>
            <a:pPr marL="571499" indent="-571499">
              <a:lnSpc>
                <a:spcPct val="110000"/>
              </a:lnSpc>
              <a:spcBef>
                <a:spcPts val="2400"/>
              </a:spcBef>
              <a:buBlip>
                <a:blip r:embed="rId3"/>
              </a:buBlip>
              <a:defRPr sz="5400"/>
            </a:pPr>
            <a:r>
              <a:t>Those in heaven -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8"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he beast blasphemes those in heaven"/>
          <p:cNvSpPr txBox="1"/>
          <p:nvPr>
            <p:ph type="title"/>
          </p:nvPr>
        </p:nvSpPr>
        <p:spPr>
          <a:prstGeom prst="rect">
            <a:avLst/>
          </a:prstGeom>
        </p:spPr>
        <p:txBody>
          <a:bodyPr/>
          <a:lstStyle/>
          <a:p>
            <a:pPr/>
            <a:r>
              <a:t>The beast blasphemes those in heaven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The cult of the martyrs"/>
          <p:cNvSpPr txBox="1"/>
          <p:nvPr>
            <p:ph type="title"/>
          </p:nvPr>
        </p:nvSpPr>
        <p:spPr>
          <a:prstGeom prst="rect">
            <a:avLst/>
          </a:prstGeom>
        </p:spPr>
        <p:txBody>
          <a:bodyPr/>
          <a:lstStyle/>
          <a:p>
            <a:pPr/>
            <a:r>
              <a:t>The cult of the martyrs</a:t>
            </a:r>
          </a:p>
        </p:txBody>
      </p:sp>
      <p:sp>
        <p:nvSpPr>
          <p:cNvPr id="185" name="Develops in the second and third centuries…"/>
          <p:cNvSpPr txBox="1"/>
          <p:nvPr>
            <p:ph type="body" idx="1"/>
          </p:nvPr>
        </p:nvSpPr>
        <p:spPr>
          <a:prstGeom prst="rect">
            <a:avLst/>
          </a:prstGeom>
        </p:spPr>
        <p:txBody>
          <a:bodyPr/>
          <a:lstStyle/>
          <a:p>
            <a:pPr marL="571499" indent="-571499">
              <a:lnSpc>
                <a:spcPct val="120000"/>
              </a:lnSpc>
              <a:buBlip>
                <a:blip r:embed="rId3"/>
              </a:buBlip>
              <a:defRPr sz="6000"/>
            </a:pPr>
            <a:r>
              <a:t>Develops in the second and third centuries</a:t>
            </a:r>
          </a:p>
          <a:p>
            <a:pPr marL="571499" indent="-571499">
              <a:lnSpc>
                <a:spcPct val="120000"/>
              </a:lnSpc>
              <a:buBlip>
                <a:blip r:embed="rId3"/>
              </a:buBlip>
              <a:defRPr sz="6000"/>
            </a:pPr>
            <a:r>
              <a:t>Those who remained faithful became local heroes</a:t>
            </a:r>
          </a:p>
          <a:p>
            <a:pPr marL="571499" indent="-571499">
              <a:lnSpc>
                <a:spcPct val="120000"/>
              </a:lnSpc>
              <a:buBlip>
                <a:blip r:embed="rId3"/>
              </a:buBlip>
              <a:defRPr sz="6000"/>
            </a:pPr>
            <a:r>
              <a:t>Burial sites became places of prayer</a:t>
            </a:r>
          </a:p>
          <a:p>
            <a:pPr marL="571499" indent="-571499">
              <a:lnSpc>
                <a:spcPct val="120000"/>
              </a:lnSpc>
              <a:buBlip>
                <a:blip r:embed="rId3"/>
              </a:buBlip>
              <a:defRPr sz="6000"/>
            </a:pPr>
            <a:r>
              <a:t>Grassroots — started at local churches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5"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Gains speed in the fourth century"/>
          <p:cNvSpPr txBox="1"/>
          <p:nvPr>
            <p:ph type="title"/>
          </p:nvPr>
        </p:nvSpPr>
        <p:spPr>
          <a:prstGeom prst="rect">
            <a:avLst/>
          </a:prstGeom>
        </p:spPr>
        <p:txBody>
          <a:bodyPr/>
          <a:lstStyle/>
          <a:p>
            <a:pPr/>
            <a:r>
              <a:t>Gains speed in the fourth century</a:t>
            </a:r>
          </a:p>
        </p:txBody>
      </p:sp>
      <p:sp>
        <p:nvSpPr>
          <p:cNvPr id="190" name="Deaths celebrated annually…"/>
          <p:cNvSpPr txBox="1"/>
          <p:nvPr>
            <p:ph type="body" idx="1"/>
          </p:nvPr>
        </p:nvSpPr>
        <p:spPr>
          <a:prstGeom prst="rect">
            <a:avLst/>
          </a:prstGeom>
        </p:spPr>
        <p:txBody>
          <a:bodyPr/>
          <a:lstStyle/>
          <a:p>
            <a:pPr marL="571499" indent="-571499">
              <a:lnSpc>
                <a:spcPct val="120000"/>
              </a:lnSpc>
              <a:spcBef>
                <a:spcPts val="3600"/>
              </a:spcBef>
              <a:buBlip>
                <a:blip r:embed="rId3"/>
              </a:buBlip>
              <a:defRPr sz="5500"/>
            </a:pPr>
            <a:r>
              <a:t>Deaths celebrated annually</a:t>
            </a:r>
          </a:p>
          <a:p>
            <a:pPr marL="571499" indent="-571499">
              <a:lnSpc>
                <a:spcPct val="120000"/>
              </a:lnSpc>
              <a:spcBef>
                <a:spcPts val="3600"/>
              </a:spcBef>
              <a:buBlip>
                <a:blip r:embed="rId3"/>
              </a:buBlip>
              <a:defRPr sz="5500"/>
            </a:pPr>
            <a:r>
              <a:t>Calendars of martyrs’ deaths compiled</a:t>
            </a:r>
          </a:p>
          <a:p>
            <a:pPr marL="571499" indent="-571499">
              <a:lnSpc>
                <a:spcPct val="120000"/>
              </a:lnSpc>
              <a:spcBef>
                <a:spcPts val="3600"/>
              </a:spcBef>
              <a:buBlip>
                <a:blip r:embed="rId3"/>
              </a:buBlip>
              <a:defRPr sz="5500"/>
            </a:pPr>
            <a:r>
              <a:t>Shrines and church built near or over graves</a:t>
            </a:r>
          </a:p>
          <a:p>
            <a:pPr marL="571499" indent="-571499">
              <a:lnSpc>
                <a:spcPct val="120000"/>
              </a:lnSpc>
              <a:spcBef>
                <a:spcPts val="3600"/>
              </a:spcBef>
              <a:buBlip>
                <a:blip r:embed="rId3"/>
              </a:buBlip>
              <a:defRPr sz="5500"/>
            </a:pPr>
            <a:r>
              <a:t>Relics believed to have miraculous powers</a:t>
            </a:r>
          </a:p>
          <a:p>
            <a:pPr marL="571499" indent="-571499">
              <a:lnSpc>
                <a:spcPct val="120000"/>
              </a:lnSpc>
              <a:spcBef>
                <a:spcPts val="3600"/>
              </a:spcBef>
              <a:buBlip>
                <a:blip r:embed="rId3"/>
              </a:buBlip>
              <a:defRPr sz="5500"/>
            </a:pPr>
            <a:r>
              <a:t>Records of lives recorded and heavily embellished</a:t>
            </a:r>
          </a:p>
          <a:p>
            <a:pPr marL="571499" indent="-571499">
              <a:lnSpc>
                <a:spcPct val="120000"/>
              </a:lnSpc>
              <a:spcBef>
                <a:spcPts val="3600"/>
              </a:spcBef>
              <a:buBlip>
                <a:blip r:embed="rId3"/>
              </a:buBlip>
              <a:defRPr sz="5500"/>
            </a:pPr>
            <a:r>
              <a:t>Belief developed that martyrs could intercede with God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9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0" grpId="1"/>
    </p:bldLst>
  </p:timing>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